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48"/>
  </p:notesMasterIdLst>
  <p:sldIdLst>
    <p:sldId id="327" r:id="rId3"/>
    <p:sldId id="328" r:id="rId4"/>
    <p:sldId id="301" r:id="rId5"/>
    <p:sldId id="300" r:id="rId6"/>
    <p:sldId id="329" r:id="rId7"/>
    <p:sldId id="302" r:id="rId8"/>
    <p:sldId id="303" r:id="rId9"/>
    <p:sldId id="330" r:id="rId10"/>
    <p:sldId id="341" r:id="rId11"/>
    <p:sldId id="331" r:id="rId12"/>
    <p:sldId id="274" r:id="rId13"/>
    <p:sldId id="272" r:id="rId14"/>
    <p:sldId id="344" r:id="rId15"/>
    <p:sldId id="332" r:id="rId16"/>
    <p:sldId id="276" r:id="rId17"/>
    <p:sldId id="277" r:id="rId18"/>
    <p:sldId id="278" r:id="rId19"/>
    <p:sldId id="324" r:id="rId20"/>
    <p:sldId id="325" r:id="rId21"/>
    <p:sldId id="326" r:id="rId22"/>
    <p:sldId id="345" r:id="rId23"/>
    <p:sldId id="333" r:id="rId24"/>
    <p:sldId id="305" r:id="rId25"/>
    <p:sldId id="307" r:id="rId26"/>
    <p:sldId id="308" r:id="rId27"/>
    <p:sldId id="306" r:id="rId28"/>
    <p:sldId id="310" r:id="rId29"/>
    <p:sldId id="336" r:id="rId30"/>
    <p:sldId id="312" r:id="rId31"/>
    <p:sldId id="323" r:id="rId32"/>
    <p:sldId id="337" r:id="rId33"/>
    <p:sldId id="318" r:id="rId34"/>
    <p:sldId id="320" r:id="rId35"/>
    <p:sldId id="321" r:id="rId36"/>
    <p:sldId id="322" r:id="rId37"/>
    <p:sldId id="346" r:id="rId38"/>
    <p:sldId id="334" r:id="rId39"/>
    <p:sldId id="284" r:id="rId40"/>
    <p:sldId id="285" r:id="rId41"/>
    <p:sldId id="279" r:id="rId42"/>
    <p:sldId id="291" r:id="rId43"/>
    <p:sldId id="292" r:id="rId44"/>
    <p:sldId id="335" r:id="rId45"/>
    <p:sldId id="338" r:id="rId46"/>
    <p:sldId id="343" r:id="rId4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94660"/>
  </p:normalViewPr>
  <p:slideViewPr>
    <p:cSldViewPr>
      <p:cViewPr varScale="1">
        <p:scale>
          <a:sx n="86" d="100"/>
          <a:sy n="86" d="100"/>
        </p:scale>
        <p:origin x="117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10:42:05.6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7910,'15'0'-561,"0"0"0,0 0-446,0 0 1007,-6 7 0,-16 1 0,-10 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10:42:45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61 7975,'10'0'-1012,"0"0"871,2 0 0,-3 0 0,-1-1 55,-1-4 0,-1 3-177,-1-3 0,-3 2 263,3-3 0,-2 3 21,2-7 174,-3 0-122,5 2-91,-7 1-58,0 7 223,0 0 190,-7 0 1,4 0 883,-7 0-744,6 0 0,-1 0-653,10 0 0,-3 2 0,5 3 0,-2 5-1246,0 3 1422,6 2 0,-2 0 0,6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10:42:46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 6075,'-16'0'0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725631-0E24-4387-BBEC-19469C4C7603}" type="datetimeFigureOut">
              <a:rPr lang="de-DE"/>
              <a:pPr>
                <a:defRPr/>
              </a:pPr>
              <a:t>11.05.2021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A63C75-0E8F-4EE8-B4E8-3812E56D04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978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0937-B453-4561-9609-72F8B5BE0FF1}" type="datetime1">
              <a:rPr lang="de-DE"/>
              <a:pPr>
                <a:defRPr/>
              </a:pPr>
              <a:t>11.05.2021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BiSS_Hauptschulen_Detmold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4E07-1960-4BF9-94F5-25538393E3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9882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061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8980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4203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37710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06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712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5390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4809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0937-B453-4561-9609-72F8B5BE0FF1}" type="datetime1">
              <a:rPr lang="de-DE"/>
              <a:pPr>
                <a:defRPr/>
              </a:pPr>
              <a:t>11.05.2021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BiSS_Hauptschulen_Detmold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4E07-1960-4BF9-94F5-25538393E3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76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F8F4A-095B-4A5A-B0DD-FFCF053D3287}" type="datetime1">
              <a:rPr lang="de-DE"/>
              <a:pPr>
                <a:defRPr/>
              </a:pPr>
              <a:t>11.05.2021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BiSS_Hauptschulen_Detmold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4D0D9-F382-465E-A4CC-3198E573F4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 rot="21295248">
            <a:off x="-220173" y="5587704"/>
            <a:ext cx="9695658" cy="1729966"/>
          </a:xfrm>
          <a:prstGeom prst="rect">
            <a:avLst/>
          </a:prstGeom>
          <a:solidFill>
            <a:srgbClr val="008000"/>
          </a:solidFill>
          <a:scene3d>
            <a:camera prst="orthographicFront">
              <a:rot lat="0" lon="0" rev="21414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7" descr="GE Verl Logo weiss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156325" y="5445125"/>
            <a:ext cx="2482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Element 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9750" y="6021388"/>
            <a:ext cx="298767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F8F4A-095B-4A5A-B0DD-FFCF053D3287}" type="datetime1">
              <a:rPr lang="de-DE"/>
              <a:pPr>
                <a:defRPr/>
              </a:pPr>
              <a:t>11.05.2021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BiSS_Hauptschulen_Detmold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4D0D9-F382-465E-A4CC-3198E573F4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 rot="21295248">
            <a:off x="-220173" y="5587704"/>
            <a:ext cx="9695658" cy="1729966"/>
          </a:xfrm>
          <a:prstGeom prst="rect">
            <a:avLst/>
          </a:prstGeom>
          <a:solidFill>
            <a:srgbClr val="008000"/>
          </a:solidFill>
          <a:scene3d>
            <a:camera prst="orthographicFront">
              <a:rot lat="0" lon="0" rev="21414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032" name="Picture 7" descr="GE Verl Logo weiss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156325" y="5445127"/>
            <a:ext cx="2482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Element 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9751" y="6021388"/>
            <a:ext cx="298767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1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50.png"/><Relationship Id="rId4" Type="http://schemas.openxmlformats.org/officeDocument/2006/relationships/customXml" Target="../ink/ink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tionary.org/wiki/Wohnun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94071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vgsilh.com/image/1300310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stuff49ja.com/2016/04/see-top-10-online-shopping-websites-in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bikon.news/artikel/der-weg-der-sehnsuch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de-DE" dirty="0"/>
              <a:t>Wahlpflichtunterricht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436" y="2636912"/>
            <a:ext cx="7848872" cy="2952328"/>
          </a:xfrm>
        </p:spPr>
        <p:txBody>
          <a:bodyPr/>
          <a:lstStyle/>
          <a:p>
            <a:endParaRPr lang="de-DE" sz="4400" dirty="0">
              <a:solidFill>
                <a:schemeClr val="tx1"/>
              </a:solidFill>
            </a:endParaRPr>
          </a:p>
          <a:p>
            <a:r>
              <a:rPr lang="de-DE" sz="4400" dirty="0">
                <a:solidFill>
                  <a:schemeClr val="tx1"/>
                </a:solidFill>
              </a:rPr>
              <a:t>Herzlich Willkommen zum Informationsabend der Gesamtschule Verl </a:t>
            </a:r>
          </a:p>
          <a:p>
            <a:endParaRPr lang="de-DE" dirty="0"/>
          </a:p>
        </p:txBody>
      </p:sp>
      <p:pic>
        <p:nvPicPr>
          <p:cNvPr id="4" name="Picture 11" descr="L:\Fotos_Schule\DSC078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7981"/>
          <a:stretch/>
        </p:blipFill>
        <p:spPr bwMode="auto">
          <a:xfrm>
            <a:off x="3563888" y="1556792"/>
            <a:ext cx="1987944" cy="16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9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dirty="0"/>
            </a:br>
            <a:r>
              <a:rPr lang="de-DE" u="sng" dirty="0"/>
              <a:t>Wahlpflichtfächer ab Klasse 7</a:t>
            </a:r>
            <a:br>
              <a:rPr lang="de-DE" u="sng" dirty="0"/>
            </a:br>
            <a:endParaRPr lang="de-DE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48872" cy="2952328"/>
          </a:xfrm>
        </p:spPr>
        <p:txBody>
          <a:bodyPr/>
          <a:lstStyle/>
          <a:p>
            <a:r>
              <a:rPr lang="de-DE" sz="5000" b="1" dirty="0">
                <a:solidFill>
                  <a:srgbClr val="00B050"/>
                </a:solidFill>
              </a:rPr>
              <a:t>Spanisch als zweite Fremdsprache</a:t>
            </a:r>
          </a:p>
        </p:txBody>
      </p:sp>
      <p:sp>
        <p:nvSpPr>
          <p:cNvPr id="5" name="AutoShape 2" descr="Bildergebnis fÃ¼r spanis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7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dirty="0">
                <a:solidFill>
                  <a:srgbClr val="000000"/>
                </a:solidFill>
              </a:rPr>
            </a:br>
            <a:r>
              <a:rPr lang="de-DE" u="sng" dirty="0">
                <a:solidFill>
                  <a:srgbClr val="000000"/>
                </a:solidFill>
              </a:rPr>
              <a:t>Warum Spanisch?</a:t>
            </a:r>
            <a:br>
              <a:rPr lang="de-DE" dirty="0">
                <a:solidFill>
                  <a:srgbClr val="000000"/>
                </a:solidFill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48872" cy="2952328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 2. Fremdsprache erfüllt Abiturzulassung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 Brückensprache für andere romanische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     Sprachen (zum Beispiel Latein, Französisch)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 wichtigste Weltsprache nach Englisch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 Spanisch als Türöffner für Europa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398017"/>
          </a:xfrm>
        </p:spPr>
        <p:txBody>
          <a:bodyPr/>
          <a:lstStyle/>
          <a:p>
            <a:r>
              <a:rPr lang="de-DE" u="sng" dirty="0">
                <a:solidFill>
                  <a:srgbClr val="000000"/>
                </a:solidFill>
              </a:rPr>
              <a:t>Wer sollte das Fach wählen?</a:t>
            </a:r>
            <a:endParaRPr lang="de-DE" u="sng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776864" cy="4010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00"/>
                </a:solidFill>
              </a:rPr>
              <a:t>Sprachbegabte und Sprachinteressierte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00"/>
                </a:solidFill>
              </a:rPr>
              <a:t>gute bis sehr gute Leistungen in Englisch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00"/>
                </a:solidFill>
              </a:rPr>
              <a:t>hervorragendes Arbeitsverhalten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00"/>
                </a:solidFill>
              </a:rPr>
              <a:t>Eigeninitiative und Durchhaltevermögen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00"/>
                </a:solidFill>
              </a:rPr>
              <a:t>Aufgeschlossenheit für andere Kulturen</a:t>
            </a:r>
            <a:b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79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de-DE" u="sng" dirty="0"/>
              <a:t>Leistungsbewertung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im Fach Spanisch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848872" cy="3528392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chemeClr val="tx1"/>
                </a:solidFill>
              </a:rPr>
              <a:t>2 Klassenarbeiten pro Halbjahr</a:t>
            </a:r>
          </a:p>
          <a:p>
            <a:pPr algn="l" eaLnBrk="1" hangingPunct="1">
              <a:defRPr/>
            </a:pPr>
            <a:r>
              <a:rPr lang="de-DE" u="sng" dirty="0">
                <a:solidFill>
                  <a:schemeClr val="tx1"/>
                </a:solidFill>
              </a:rPr>
              <a:t>Sonstige Mitarbeit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chemeClr val="tx1"/>
                </a:solidFill>
              </a:rPr>
              <a:t>Mündliche Beteiligung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chemeClr val="tx1"/>
                </a:solidFill>
              </a:rPr>
              <a:t>Vokabelkenntnisse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chemeClr val="tx1"/>
                </a:solidFill>
              </a:rPr>
              <a:t>Mappenführung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chemeClr val="tx1"/>
                </a:solidFill>
              </a:rPr>
              <a:t>Referate</a:t>
            </a:r>
          </a:p>
        </p:txBody>
      </p:sp>
    </p:spTree>
    <p:extLst>
      <p:ext uri="{BB962C8B-B14F-4D97-AF65-F5344CB8AC3E}">
        <p14:creationId xmlns:p14="http://schemas.microsoft.com/office/powerpoint/2010/main" val="362121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de-DE" u="sng" dirty="0"/>
              <a:t>Wahlpflichtfächer ab Klasse 7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48872" cy="2952328"/>
          </a:xfrm>
        </p:spPr>
        <p:txBody>
          <a:bodyPr/>
          <a:lstStyle/>
          <a:p>
            <a:r>
              <a:rPr lang="de-DE" sz="5000" b="1" dirty="0">
                <a:solidFill>
                  <a:srgbClr val="00B050"/>
                </a:solidFill>
              </a:rPr>
              <a:t>Naturwissenschaften</a:t>
            </a:r>
          </a:p>
          <a:p>
            <a:r>
              <a:rPr lang="de-DE" sz="5000" b="1" dirty="0">
                <a:solidFill>
                  <a:srgbClr val="00B050"/>
                </a:solidFill>
              </a:rPr>
              <a:t>Physik, Chemie, Biologie</a:t>
            </a:r>
          </a:p>
        </p:txBody>
      </p:sp>
    </p:spTree>
    <p:extLst>
      <p:ext uri="{BB962C8B-B14F-4D97-AF65-F5344CB8AC3E}">
        <p14:creationId xmlns:p14="http://schemas.microsoft.com/office/powerpoint/2010/main" val="396400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Warum Naturwissenschaften?</a:t>
            </a:r>
            <a:br>
              <a:rPr lang="de-DE" altLang="de-DE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981200"/>
            <a:ext cx="7848872" cy="3320008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Erweiterung und Vertiefung des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Fachunterrichts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Schärfung des eigenen Profils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Förderung der beruflichen Qualifikation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06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Methoden und Kennzeichen </a:t>
            </a:r>
            <a:br>
              <a:rPr lang="de-DE" altLang="de-DE" u="sng" dirty="0">
                <a:solidFill>
                  <a:srgbClr val="000000"/>
                </a:solidFill>
              </a:rPr>
            </a:br>
            <a:r>
              <a:rPr lang="de-DE" altLang="de-DE" sz="3200" u="sng" dirty="0">
                <a:solidFill>
                  <a:srgbClr val="000000"/>
                </a:solidFill>
              </a:rPr>
              <a:t>des</a:t>
            </a:r>
            <a:r>
              <a:rPr lang="de-DE" altLang="de-DE" u="sng" dirty="0">
                <a:solidFill>
                  <a:srgbClr val="000000"/>
                </a:solidFill>
              </a:rPr>
              <a:t> </a:t>
            </a:r>
            <a:r>
              <a:rPr lang="de-DE" altLang="de-DE" sz="3200" u="sng" dirty="0">
                <a:solidFill>
                  <a:srgbClr val="000000"/>
                </a:solidFill>
              </a:rPr>
              <a:t>WP- Faches Naturwissenschaften</a:t>
            </a:r>
            <a:br>
              <a:rPr lang="de-DE" altLang="de-DE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946696"/>
            <a:ext cx="7848872" cy="3714551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Projektbezogenes Arbeiten 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Fächerübergreifendes Arbeiten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Experimentelles, </a:t>
            </a:r>
            <a:r>
              <a:rPr lang="de-DE" altLang="de-DE" sz="2800" dirty="0" err="1">
                <a:solidFill>
                  <a:srgbClr val="000000"/>
                </a:solidFill>
              </a:rPr>
              <a:t>naturwissenschaftl</a:t>
            </a:r>
            <a:r>
              <a:rPr lang="de-DE" altLang="de-DE" sz="2800" dirty="0">
                <a:solidFill>
                  <a:srgbClr val="000000"/>
                </a:solidFill>
              </a:rPr>
              <a:t>. Vorgehen: 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   </a:t>
            </a:r>
            <a:r>
              <a:rPr lang="de-DE" altLang="de-DE" sz="2000" dirty="0">
                <a:solidFill>
                  <a:srgbClr val="000000"/>
                </a:solidFill>
              </a:rPr>
              <a:t>Beobachten – Messen – Recherchieren - Hypothesen bilden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      –  Experimentieren –   Experimente auswerten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     – Methoden zum Dokumentieren und Präsentieren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Alltagsbezug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45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Wer sollte das Fach wählen?</a:t>
            </a:r>
            <a:br>
              <a:rPr lang="de-DE" altLang="de-DE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848872" cy="3744416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altLang="de-DE" sz="2800" dirty="0">
                <a:solidFill>
                  <a:srgbClr val="000000"/>
                </a:solidFill>
              </a:rPr>
              <a:t>Interesse an naturwissenschaftlichen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    Themen und Methoden  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Zuverlässiges und selbstständiges Arbeiten,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    um auch langfristige Projekte und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    Experimente durchzuführen 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Informationen aus Texten entnehmen, schriftlich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   festhalten und anderen vorstellen können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96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Inhaltsfelder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Jahrgangsstufe 7/8</a:t>
            </a:r>
            <a:br>
              <a:rPr lang="de-DE" altLang="de-DE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7340" y="2132856"/>
            <a:ext cx="7848872" cy="3486248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altLang="de-DE" dirty="0">
                <a:solidFill>
                  <a:srgbClr val="000000"/>
                </a:solidFill>
              </a:rPr>
              <a:t>Boden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  (Bodentypen, Stoffkreisläufe, Bodenlebewesen …)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Recycling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   (Müll, Müllvermeidung, Trennverfahren …)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Farben 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sz="2800" dirty="0">
                <a:solidFill>
                  <a:srgbClr val="000000"/>
                </a:solidFill>
              </a:rPr>
              <a:t>(Optik, Auge, Farbmischung …)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8772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296144"/>
          </a:xfrm>
        </p:spPr>
        <p:txBody>
          <a:bodyPr/>
          <a:lstStyle/>
          <a:p>
            <a:br>
              <a:rPr lang="de-DE" altLang="de-DE" sz="3200" dirty="0">
                <a:solidFill>
                  <a:srgbClr val="000000"/>
                </a:solidFill>
              </a:rPr>
            </a:br>
            <a:r>
              <a:rPr lang="de-DE" altLang="de-DE" sz="4000" u="sng" dirty="0">
                <a:solidFill>
                  <a:srgbClr val="000000"/>
                </a:solidFill>
              </a:rPr>
              <a:t>Differenzierung Chemie/Physik</a:t>
            </a:r>
            <a:br>
              <a:rPr lang="de-DE" altLang="de-DE" sz="4000" dirty="0">
                <a:solidFill>
                  <a:srgbClr val="000000"/>
                </a:solidFill>
              </a:rPr>
            </a:br>
            <a:r>
              <a:rPr lang="de-DE" altLang="de-DE" sz="4000" dirty="0">
                <a:solidFill>
                  <a:srgbClr val="000000"/>
                </a:solidFill>
              </a:rPr>
              <a:t>ab JG 9</a:t>
            </a:r>
            <a:br>
              <a:rPr lang="de-DE" altLang="de-DE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848872" cy="3714550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Mobilität und Energie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alt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(Motorentypen, Verbrennung, alt. Antriebe …)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Astronomie</a:t>
            </a:r>
            <a:endParaRPr lang="de-DE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(Universum, Raumfahrt …)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Kommunikation und Information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(Codierung und Übertragung von Information …)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Fortbewegung in Wasser und Luft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470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720079"/>
          </a:xfrm>
        </p:spPr>
        <p:txBody>
          <a:bodyPr/>
          <a:lstStyle/>
          <a:p>
            <a:r>
              <a:rPr lang="de-DE" u="sng" dirty="0">
                <a:solidFill>
                  <a:srgbClr val="000000"/>
                </a:solidFill>
              </a:rPr>
              <a:t>Gliederung der Veranstaltung</a:t>
            </a:r>
            <a:endParaRPr lang="de-DE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848872" cy="4392488"/>
          </a:xfrm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  <a:defRPr/>
            </a:pPr>
            <a:endParaRPr lang="de-DE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1     Die WP- Wahl: Allgemeine Informationen</a:t>
            </a:r>
          </a:p>
          <a:p>
            <a:pPr marL="609600" indent="-609600" algn="l" eaLnBrk="1" hangingPunct="1">
              <a:defRPr/>
            </a:pPr>
            <a:r>
              <a:rPr 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	Die Wahlpflichtfächer: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solidFill>
                  <a:srgbClr val="000000"/>
                </a:solidFill>
              </a:rPr>
              <a:t> Spanisch</a:t>
            </a:r>
          </a:p>
          <a:p>
            <a:pPr marL="342900" lvl="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solidFill>
                  <a:srgbClr val="000000"/>
                </a:solidFill>
              </a:rPr>
              <a:t>Naturwissenschaften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solidFill>
                  <a:srgbClr val="000000"/>
                </a:solidFill>
              </a:rPr>
              <a:t> Arbeitslehre Technik und Hauswirtschaft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solidFill>
                  <a:srgbClr val="000000"/>
                </a:solidFill>
              </a:rPr>
              <a:t>Darstellen und Gestalten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     Ihre Fragen</a:t>
            </a:r>
            <a:endParaRPr lang="de-DE" sz="2800" dirty="0">
              <a:solidFill>
                <a:srgbClr val="000000"/>
              </a:solidFill>
            </a:endParaRPr>
          </a:p>
          <a:p>
            <a:pPr algn="l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6943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29614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sz="4000" u="sng" dirty="0">
                <a:solidFill>
                  <a:srgbClr val="000000"/>
                </a:solidFill>
              </a:rPr>
              <a:t>Differenzierung Chemie/Biologie</a:t>
            </a:r>
            <a:br>
              <a:rPr lang="de-DE" altLang="de-DE" sz="4000" dirty="0">
                <a:solidFill>
                  <a:srgbClr val="000000"/>
                </a:solidFill>
              </a:rPr>
            </a:br>
            <a:r>
              <a:rPr lang="de-DE" altLang="de-DE" sz="4000" dirty="0">
                <a:solidFill>
                  <a:srgbClr val="000000"/>
                </a:solidFill>
              </a:rPr>
              <a:t>ab JG 9</a:t>
            </a:r>
            <a:br>
              <a:rPr lang="de-DE" altLang="de-DE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3960440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Die Haut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alt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(Aufbau, Schutz, Waschmittel …)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Landwirtschaft und Lebensmittelherstellung</a:t>
            </a:r>
            <a:endParaRPr lang="de-DE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(Produktion u. Verarbeitung von Rohstoffen…)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Kleidung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(Faserarten, Ökologie, Herstellung und Veredelung …)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Medikamente und Gesundheit 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sz="2400" dirty="0">
                <a:solidFill>
                  <a:srgbClr val="000000"/>
                </a:solidFill>
              </a:rPr>
              <a:t>(Stoffwechsel, Arzneimittelforschung, Gesundheitsvorsorge)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5228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296144"/>
          </a:xfrm>
        </p:spPr>
        <p:txBody>
          <a:bodyPr/>
          <a:lstStyle/>
          <a:p>
            <a:r>
              <a:rPr lang="de-DE" u="sng" dirty="0"/>
              <a:t>Leistungsbewertung</a:t>
            </a:r>
            <a:r>
              <a:rPr lang="de-DE" dirty="0"/>
              <a:t> </a:t>
            </a:r>
            <a:br>
              <a:rPr lang="de-DE" dirty="0"/>
            </a:br>
            <a:r>
              <a:rPr lang="de-DE" sz="3600" dirty="0"/>
              <a:t>im Fach Naturwissenschaften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772817"/>
            <a:ext cx="7848872" cy="3960439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solidFill>
                  <a:schemeClr val="tx1"/>
                </a:solidFill>
              </a:rPr>
              <a:t>2 Klassenarbeiten pro Halbjahr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sz="2800" u="sng" dirty="0">
                <a:solidFill>
                  <a:schemeClr val="tx1"/>
                </a:solidFill>
              </a:rPr>
              <a:t>Praktische  Mitarbeit</a:t>
            </a:r>
            <a:r>
              <a:rPr lang="de-DE" sz="2800" dirty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defRPr/>
            </a:pPr>
            <a:r>
              <a:rPr lang="de-DE" dirty="0">
                <a:solidFill>
                  <a:schemeClr val="tx1"/>
                </a:solidFill>
              </a:rPr>
              <a:t>      </a:t>
            </a:r>
            <a:r>
              <a:rPr lang="de-DE" sz="2400" dirty="0">
                <a:solidFill>
                  <a:schemeClr val="tx1"/>
                </a:solidFill>
              </a:rPr>
              <a:t>Planung und Durchführung von Experimenten</a:t>
            </a:r>
          </a:p>
          <a:p>
            <a:pPr algn="l" eaLnBrk="1" hangingPunct="1">
              <a:defRPr/>
            </a:pPr>
            <a:r>
              <a:rPr lang="de-DE" sz="2400" dirty="0">
                <a:solidFill>
                  <a:schemeClr val="tx1"/>
                </a:solidFill>
              </a:rPr>
              <a:t>        Präsentation von Forschungsergebnissen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sz="2800" u="sng" dirty="0">
                <a:solidFill>
                  <a:schemeClr val="tx1"/>
                </a:solidFill>
              </a:rPr>
              <a:t>Sonstige Mitarbeit: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Mündliche Beteiligung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  Mappenführung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Referate</a:t>
            </a:r>
          </a:p>
          <a:p>
            <a:pPr algn="l" eaLnBrk="1" hangingPunct="1">
              <a:defRPr/>
            </a:pP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60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8064896" cy="252028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br>
              <a:rPr lang="de-DE" sz="5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de-DE" sz="5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u="sng" dirty="0"/>
              <a:t>Wahlpflichtfächer ab Klasss7</a:t>
            </a:r>
            <a:br>
              <a:rPr lang="de-DE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de-DE" sz="50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sz="5000" b="1" u="sng" dirty="0">
                <a:solidFill>
                  <a:srgbClr val="00B050"/>
                </a:solidFill>
              </a:rPr>
              <a:t>Arbeitslehre</a:t>
            </a:r>
            <a:br>
              <a:rPr lang="de-DE" sz="5000" b="1" dirty="0"/>
            </a:br>
            <a:br>
              <a:rPr lang="de-DE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992888" cy="2304256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b="1" dirty="0">
                <a:solidFill>
                  <a:srgbClr val="00B050"/>
                </a:solidFill>
              </a:rPr>
              <a:t>Technik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b="1" dirty="0">
                <a:solidFill>
                  <a:srgbClr val="00B050"/>
                </a:solidFill>
              </a:rPr>
              <a:t>Hauswirtschaftslehre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4400" b="1" dirty="0">
                <a:solidFill>
                  <a:srgbClr val="00B050"/>
                </a:solidFill>
              </a:rPr>
              <a:t>Wirtschaftslehre</a:t>
            </a:r>
          </a:p>
        </p:txBody>
      </p:sp>
    </p:spTree>
    <p:extLst>
      <p:ext uri="{BB962C8B-B14F-4D97-AF65-F5344CB8AC3E}">
        <p14:creationId xmlns:p14="http://schemas.microsoft.com/office/powerpoint/2010/main" val="24912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86409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Warum Arbeitslehre?</a:t>
            </a:r>
            <a:br>
              <a:rPr lang="de-DE" altLang="de-DE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848872" cy="3600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 Förderung des handwerklichen Geschickes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endParaRPr lang="de-DE" altLang="de-DE" sz="110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 Vorbereitung auf einen Beruf im Bereich </a:t>
            </a:r>
            <a:endParaRPr lang="de-DE" altLang="de-DE" sz="110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     Technik, Wirtschaft, Ernährung oder Gesundheit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endParaRPr lang="de-DE" altLang="de-DE" sz="110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 Verzahnung von Theorie und Praxis</a:t>
            </a:r>
            <a:endParaRPr lang="de-DE" altLang="de-DE" sz="110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endParaRPr lang="de-DE" altLang="de-DE" sz="110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 Hoher Alltagsbezug durch die Vermittlung 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    von Basiskompetenzen des täglichen Lebens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367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Methoden und Kennzeichen des WP-Faches Arbeitslehre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848872" cy="3600400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Starker Einsatz unterschiedlicher Methoden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Arbeiten im Team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Kennenlernen verschiedener Werkstoffe und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altLang="de-DE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Lebensmittel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Förderung der Selbstorganisation durch Projektarbeit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Zielgerichtetes Arbeiten von der ersten Idee bis zum 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altLang="de-DE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fertigen Produkt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Vermittlung wirtschaftlicher Inhalte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058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224136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Wer sollte das Fach wählen?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848872" cy="352839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Schüler/innen, die sich für Themen wie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   Ernährung, Gesundheit, Konsum, Verbraucherbildung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   Technik, Handwerk und Wirtschaft interessieren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endParaRPr lang="de-DE" altLang="de-DE" sz="180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Schüler/innen, die auch in ihrer Freizeit Spaß an 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    handwerklichen Tätigkeiten haben 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endParaRPr lang="de-DE" altLang="de-DE" sz="180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Schüler/innen, die die Bereitschaft mitbringen, 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   selbstständig zu arbeiten, eigene Ideen zu entwickeln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   und diese umzusetzen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567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2048" y="476673"/>
            <a:ext cx="7772400" cy="1296144"/>
          </a:xfrm>
        </p:spPr>
        <p:txBody>
          <a:bodyPr/>
          <a:lstStyle/>
          <a:p>
            <a:r>
              <a:rPr lang="de-DE" u="sng" dirty="0"/>
              <a:t>Anteile WP-Unterricht</a:t>
            </a:r>
            <a:br>
              <a:rPr lang="de-DE" dirty="0"/>
            </a:br>
            <a:r>
              <a:rPr lang="de-DE" dirty="0"/>
              <a:t>Hauswirtschaft und 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848872" cy="3312368"/>
          </a:xfrm>
        </p:spPr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60364"/>
              </p:ext>
            </p:extLst>
          </p:nvPr>
        </p:nvGraphicFramePr>
        <p:xfrm>
          <a:off x="1479938" y="1879144"/>
          <a:ext cx="5972384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6108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Klasse 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Klasse 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Klasse 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Klasse 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Arial" charset="0"/>
                        </a:rPr>
                        <a:t>Arbeits-lehre </a:t>
                      </a:r>
                      <a:b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Arial" charset="0"/>
                        </a:rPr>
                      </a:b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Arial" charset="0"/>
                      </a:endParaRPr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 Stunden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Im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Wechsel </a:t>
                      </a: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HW/TC</a:t>
                      </a:r>
                      <a:endParaRPr lang="de-DE" sz="1400" dirty="0"/>
                    </a:p>
                    <a:p>
                      <a:endParaRPr lang="de-D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Arial" charset="0"/>
                        </a:rPr>
                        <a:t>3 Stunden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Arial" charset="0"/>
                        </a:rPr>
                        <a:t>Im Wechsel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Arial" charset="0"/>
                        </a:rPr>
                        <a:t>HW/TC</a:t>
                      </a:r>
                    </a:p>
                    <a:p>
                      <a:endParaRPr lang="de-D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Arial" charset="0"/>
                        </a:rPr>
                        <a:t>3 Stunden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Arial" charset="0"/>
                        </a:rPr>
                        <a:t>Im gewählten Schwer-punkt</a:t>
                      </a:r>
                    </a:p>
                    <a:p>
                      <a:endParaRPr lang="de-D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Arial" charset="0"/>
                        </a:rPr>
                        <a:t>3 Stunden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Arial" charset="0"/>
                        </a:rPr>
                        <a:t>Im gewählten Schwer-punkt</a:t>
                      </a:r>
                    </a:p>
                    <a:p>
                      <a:endParaRPr lang="de-D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F399BC0-6EB7-124D-A1E1-213DFE84B038}"/>
                  </a:ext>
                </a:extLst>
              </p14:cNvPr>
              <p14:cNvContentPartPr/>
              <p14:nvPr/>
            </p14:nvContentPartPr>
            <p14:xfrm>
              <a:off x="3305210" y="3033761"/>
              <a:ext cx="25200" cy="11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F399BC0-6EB7-124D-A1E1-213DFE84B0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9730" y="3018281"/>
                <a:ext cx="554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E46A2C3-1692-954E-9402-4225E8D8E088}"/>
              </a:ext>
            </a:extLst>
          </p:cNvPr>
          <p:cNvGrpSpPr/>
          <p:nvPr/>
        </p:nvGrpSpPr>
        <p:grpSpPr>
          <a:xfrm>
            <a:off x="4320050" y="3560081"/>
            <a:ext cx="43920" cy="43560"/>
            <a:chOff x="4320050" y="3560081"/>
            <a:chExt cx="43920" cy="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9B5FA33-0CD7-1842-9AC1-B1CE15B80DF9}"/>
                    </a:ext>
                  </a:extLst>
                </p14:cNvPr>
                <p14:cNvContentPartPr/>
                <p14:nvPr/>
              </p14:nvContentPartPr>
              <p14:xfrm>
                <a:off x="4320050" y="3576281"/>
                <a:ext cx="43920" cy="27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9B5FA33-0CD7-1842-9AC1-B1CE15B80DF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04570" y="3561161"/>
                  <a:ext cx="74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5DE52CD-CDB6-D84D-87BB-026F6E5EA213}"/>
                    </a:ext>
                  </a:extLst>
                </p14:cNvPr>
                <p14:cNvContentPartPr/>
                <p14:nvPr/>
              </p14:nvContentPartPr>
              <p14:xfrm>
                <a:off x="4330850" y="3560081"/>
                <a:ext cx="5760" cy="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5DE52CD-CDB6-D84D-87BB-026F6E5EA2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15730" y="3544961"/>
                  <a:ext cx="3636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8799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008112"/>
          </a:xfrm>
        </p:spPr>
        <p:txBody>
          <a:bodyPr/>
          <a:lstStyle/>
          <a:p>
            <a:br>
              <a:rPr lang="de-DE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altLang="de-DE" u="sng" dirty="0">
                <a:solidFill>
                  <a:srgbClr val="000000"/>
                </a:solidFill>
              </a:rPr>
              <a:t>Inhaltsfelder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sz="3200" dirty="0">
                <a:solidFill>
                  <a:srgbClr val="000000"/>
                </a:solidFill>
              </a:rPr>
              <a:t>Hauswirtschaft Jahrgang 7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920880" cy="3672408"/>
          </a:xfrm>
        </p:spPr>
        <p:txBody>
          <a:bodyPr/>
          <a:lstStyle/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Du bist, was du isst – Lebensmitteln auf der Spur </a:t>
            </a:r>
            <a:r>
              <a:rPr lang="de-DE" altLang="de-DE" sz="2400" i="1" dirty="0">
                <a:solidFill>
                  <a:srgbClr val="000000"/>
                </a:solidFill>
              </a:rPr>
              <a:t>(Ernährung)</a:t>
            </a:r>
          </a:p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Wie soll ich mich entscheiden? - Volle Regale </a:t>
            </a:r>
            <a:r>
              <a:rPr lang="de-DE" altLang="de-DE" sz="2400" i="1" dirty="0">
                <a:solidFill>
                  <a:srgbClr val="000000"/>
                </a:solidFill>
              </a:rPr>
              <a:t>(Produktionsprozesse)</a:t>
            </a:r>
          </a:p>
          <a:p>
            <a:pPr algn="l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altLang="de-DE" sz="3000" dirty="0">
                <a:solidFill>
                  <a:srgbClr val="000000"/>
                </a:solidFill>
              </a:rPr>
              <a:t>  </a:t>
            </a:r>
            <a:r>
              <a:rPr lang="de-DE" altLang="de-DE" sz="2800" dirty="0">
                <a:solidFill>
                  <a:srgbClr val="000000"/>
                </a:solidFill>
              </a:rPr>
              <a:t>Wie viel Hightech braucht die Küche? </a:t>
            </a:r>
          </a:p>
          <a:p>
            <a:pPr algn="l">
              <a:buClr>
                <a:srgbClr val="000000"/>
              </a:buClr>
              <a:defRPr/>
            </a:pPr>
            <a:r>
              <a:rPr lang="de-DE" altLang="de-DE" sz="2400" i="1" dirty="0">
                <a:solidFill>
                  <a:srgbClr val="000000"/>
                </a:solidFill>
              </a:rPr>
              <a:t>        (Technik im Haushalt)</a:t>
            </a:r>
          </a:p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Wie leben wir?</a:t>
            </a:r>
          </a:p>
          <a:p>
            <a:pPr algn="l">
              <a:buClr>
                <a:srgbClr val="000000"/>
              </a:buCl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      (Lebensbereich Wohnen)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9FE5ECA-A4CC-4D0C-8A22-224603742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8787" y="3645024"/>
            <a:ext cx="1819189" cy="14222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93EA10F-82F3-4397-8884-8E01FC3809E2}"/>
              </a:ext>
            </a:extLst>
          </p:cNvPr>
          <p:cNvSpPr txBox="1"/>
          <p:nvPr/>
        </p:nvSpPr>
        <p:spPr>
          <a:xfrm>
            <a:off x="6432476" y="50673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://de.wiktionary.org/wiki/Wohnung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777348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936104"/>
          </a:xfrm>
        </p:spPr>
        <p:txBody>
          <a:bodyPr/>
          <a:lstStyle/>
          <a:p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altLang="de-DE" u="sng" dirty="0">
                <a:solidFill>
                  <a:srgbClr val="000000"/>
                </a:solidFill>
              </a:rPr>
              <a:t>Inhaltsfelder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sz="3200" dirty="0">
                <a:solidFill>
                  <a:srgbClr val="000000"/>
                </a:solidFill>
              </a:rPr>
              <a:t>Hauswirtschaft Jahrgang 8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1592796"/>
            <a:ext cx="6120680" cy="3672408"/>
          </a:xfrm>
        </p:spPr>
        <p:txBody>
          <a:bodyPr/>
          <a:lstStyle/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Mode für wenig Geld – ist das fair? </a:t>
            </a:r>
          </a:p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Zu gut für die Tonne  </a:t>
            </a:r>
          </a:p>
          <a:p>
            <a:pPr algn="l">
              <a:buClr>
                <a:srgbClr val="000000"/>
              </a:buCl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     -</a:t>
            </a:r>
            <a:r>
              <a:rPr lang="de-DE" altLang="de-DE" sz="2400" i="1" dirty="0">
                <a:solidFill>
                  <a:srgbClr val="000000"/>
                </a:solidFill>
              </a:rPr>
              <a:t>Wertschätzung und Verschwendung </a:t>
            </a:r>
          </a:p>
          <a:p>
            <a:pPr algn="l">
              <a:buClr>
                <a:srgbClr val="000000"/>
              </a:buClr>
              <a:defRPr/>
            </a:pPr>
            <a:r>
              <a:rPr lang="de-DE" altLang="de-DE" sz="2400" i="1" dirty="0">
                <a:solidFill>
                  <a:srgbClr val="000000"/>
                </a:solidFill>
              </a:rPr>
              <a:t>       von Lebensmitteln -</a:t>
            </a:r>
          </a:p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Bio? Logisch! – </a:t>
            </a:r>
          </a:p>
          <a:p>
            <a:pPr algn="l">
              <a:buClr>
                <a:srgbClr val="000000"/>
              </a:buCl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      </a:t>
            </a:r>
            <a:r>
              <a:rPr lang="de-DE" altLang="de-DE" sz="2400" i="1" dirty="0">
                <a:solidFill>
                  <a:srgbClr val="000000"/>
                </a:solidFill>
              </a:rPr>
              <a:t>Wie viel Bio steckt wirklich im Lebensmittel?</a:t>
            </a:r>
          </a:p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Willkommen im Unternehmen Haushalt </a:t>
            </a:r>
            <a:r>
              <a:rPr lang="de-DE" altLang="de-DE" sz="2400" i="1" dirty="0">
                <a:solidFill>
                  <a:srgbClr val="000000"/>
                </a:solidFill>
              </a:rPr>
              <a:t>(Haushaltsmanagement)</a:t>
            </a:r>
          </a:p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endParaRPr lang="de-DE" altLang="de-DE" sz="2400" dirty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  <a:defRPr/>
            </a:pPr>
            <a:endParaRPr lang="de-DE" altLang="de-DE" sz="2400" dirty="0">
              <a:solidFill>
                <a:srgbClr val="000000"/>
              </a:solidFill>
            </a:endParaRPr>
          </a:p>
        </p:txBody>
      </p:sp>
      <p:pic>
        <p:nvPicPr>
          <p:cNvPr id="5" name="Grafik 4" descr="Ein Bild, das Person, Kleidung, farbig, Anzug enthält.&#10;&#10;Automatisch generierte Beschreibung">
            <a:extLst>
              <a:ext uri="{FF2B5EF4-FFF2-40B4-BE49-F238E27FC236}">
                <a16:creationId xmlns:a16="http://schemas.microsoft.com/office/drawing/2014/main" id="{8D1C41BC-F18B-45E4-B978-017ADD6B6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299537">
            <a:off x="6437901" y="1876007"/>
            <a:ext cx="2434820" cy="1611851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57E98CBD-2524-4445-8E42-2C2D923B95EB}"/>
              </a:ext>
            </a:extLst>
          </p:cNvPr>
          <p:cNvSpPr txBox="1">
            <a:spLocks/>
          </p:cNvSpPr>
          <p:nvPr/>
        </p:nvSpPr>
        <p:spPr bwMode="auto">
          <a:xfrm>
            <a:off x="907976" y="5265204"/>
            <a:ext cx="7848872" cy="33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12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936104"/>
          </a:xfrm>
        </p:spPr>
        <p:txBody>
          <a:bodyPr/>
          <a:lstStyle/>
          <a:p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altLang="de-DE" u="sng" dirty="0">
                <a:solidFill>
                  <a:srgbClr val="000000"/>
                </a:solidFill>
              </a:rPr>
              <a:t>Inhaltsfelder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sz="3200" dirty="0">
                <a:solidFill>
                  <a:srgbClr val="000000"/>
                </a:solidFill>
              </a:rPr>
              <a:t>Hauswirtschaft Jahrgang 9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08912" cy="3456384"/>
          </a:xfrm>
        </p:spPr>
        <p:txBody>
          <a:bodyPr/>
          <a:lstStyle/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 </a:t>
            </a:r>
            <a:r>
              <a:rPr lang="de-DE" altLang="de-DE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apple</a:t>
            </a: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de-DE" altLang="de-DE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day</a:t>
            </a: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altLang="de-DE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keeps</a:t>
            </a: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altLang="de-DE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</a:t>
            </a: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altLang="de-DE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doctor</a:t>
            </a: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altLang="de-DE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away</a:t>
            </a: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lvl="1" algn="l">
              <a:buClr>
                <a:srgbClr val="000000"/>
              </a:buClr>
              <a:defRPr/>
            </a:pPr>
            <a:r>
              <a:rPr lang="de-DE" altLang="de-DE" i="1" dirty="0">
                <a:solidFill>
                  <a:srgbClr val="000000"/>
                </a:solidFill>
              </a:rPr>
              <a:t>(Gesundheit und Ernährung)</a:t>
            </a:r>
          </a:p>
          <a:p>
            <a:pPr lvl="1" algn="l">
              <a:buClr>
                <a:srgbClr val="000000"/>
              </a:buClr>
              <a:defRPr/>
            </a:pPr>
            <a:endParaRPr lang="de-DE" altLang="de-DE" i="1" dirty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Schöne neue Welt – gesund durch Pillen, Pulver und Ampulle? </a:t>
            </a:r>
          </a:p>
          <a:p>
            <a:pPr algn="l">
              <a:buClr>
                <a:srgbClr val="000000"/>
              </a:buClr>
              <a:defRPr/>
            </a:pPr>
            <a:r>
              <a:rPr lang="de-DE" altLang="de-DE" sz="2800" i="1" dirty="0">
                <a:solidFill>
                  <a:srgbClr val="000000"/>
                </a:solidFill>
              </a:rPr>
              <a:t>     (Ernährung in unterschiedlichen Lebenssituationen</a:t>
            </a:r>
          </a:p>
          <a:p>
            <a:pPr algn="l">
              <a:buClr>
                <a:srgbClr val="000000"/>
              </a:buClr>
              <a:defRPr/>
            </a:pPr>
            <a:r>
              <a:rPr lang="de-DE" altLang="de-DE" sz="2800" i="1" dirty="0">
                <a:solidFill>
                  <a:srgbClr val="000000"/>
                </a:solidFill>
              </a:rPr>
              <a:t>      und –</a:t>
            </a:r>
            <a:r>
              <a:rPr lang="de-DE" altLang="de-DE" sz="2800" i="1" dirty="0" err="1">
                <a:solidFill>
                  <a:srgbClr val="000000"/>
                </a:solidFill>
              </a:rPr>
              <a:t>phasen</a:t>
            </a:r>
            <a:r>
              <a:rPr lang="de-DE" altLang="de-DE" sz="2800" i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0094D7-318A-41D7-94E7-3E9D7AC36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68007">
            <a:off x="7268474" y="1656249"/>
            <a:ext cx="1331452" cy="13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76456" cy="792088"/>
          </a:xfrm>
        </p:spPr>
        <p:txBody>
          <a:bodyPr/>
          <a:lstStyle/>
          <a:p>
            <a:r>
              <a:rPr lang="de-DE" sz="4000" u="sng" dirty="0">
                <a:solidFill>
                  <a:srgbClr val="000000"/>
                </a:solidFill>
              </a:rPr>
              <a:t>Allgemeines zum Wahlpflichtunterricht</a:t>
            </a:r>
            <a:endParaRPr lang="de-DE" sz="4000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848872" cy="4104456"/>
          </a:xfrm>
        </p:spPr>
        <p:txBody>
          <a:bodyPr/>
          <a:lstStyle/>
          <a:p>
            <a:pPr marL="457200" lvl="0" indent="-457200" algn="l" eaLnBrk="1" hangingPunct="1">
              <a:lnSpc>
                <a:spcPct val="8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sz="26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800" kern="0" dirty="0">
                <a:solidFill>
                  <a:srgbClr val="000000"/>
                </a:solidFill>
                <a:latin typeface="Arial"/>
                <a:cs typeface="Arial"/>
              </a:rPr>
              <a:t>Gleichwertigkeit der WP-Fächer</a:t>
            </a:r>
          </a:p>
          <a:p>
            <a:pPr marL="609600" lvl="0" indent="-609600"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de-DE" sz="2800" b="1" u="sng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  <a:p>
            <a:pPr marL="609600" lvl="0" indent="-6096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de-DE" sz="2800" kern="0" dirty="0">
                <a:solidFill>
                  <a:srgbClr val="000000"/>
                </a:solidFill>
                <a:latin typeface="Arial"/>
                <a:cs typeface="Arial"/>
              </a:rPr>
              <a:t>keine Vorentscheidung für die Schullaufbahn </a:t>
            </a:r>
          </a:p>
          <a:p>
            <a:pPr marL="609600" lvl="0" indent="-6096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de-DE" sz="2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lvl="0" indent="-609600"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sz="2800" kern="0" dirty="0">
                <a:solidFill>
                  <a:srgbClr val="000000"/>
                </a:solidFill>
                <a:latin typeface="Arial"/>
                <a:cs typeface="Arial"/>
              </a:rPr>
              <a:t> 2. Fremdsprache kann noch zum späteren </a:t>
            </a:r>
          </a:p>
          <a:p>
            <a:pPr lvl="0"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de-DE" sz="2800" kern="0" dirty="0">
                <a:solidFill>
                  <a:srgbClr val="000000"/>
                </a:solidFill>
                <a:latin typeface="Arial"/>
                <a:cs typeface="Arial"/>
              </a:rPr>
              <a:t>       Zeitpunkt gewählt werden (Jg. 9 oder 11)</a:t>
            </a:r>
          </a:p>
          <a:p>
            <a:pPr marL="609600" lvl="0" indent="-609600"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de-DE" sz="2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lvl="0" indent="-609600"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sz="2800" kern="0" dirty="0">
                <a:solidFill>
                  <a:srgbClr val="000000"/>
                </a:solidFill>
                <a:latin typeface="Arial"/>
                <a:cs typeface="Arial"/>
              </a:rPr>
              <a:t>Endgültigkeit der Entscheidung für das</a:t>
            </a:r>
          </a:p>
          <a:p>
            <a:pPr lvl="0"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de-DE" sz="2800" kern="0" dirty="0">
                <a:solidFill>
                  <a:srgbClr val="000000"/>
                </a:solidFill>
                <a:latin typeface="Arial"/>
                <a:cs typeface="Arial"/>
              </a:rPr>
              <a:t>      WP-Fach bis Ende der Klasse 10 </a:t>
            </a:r>
          </a:p>
          <a:p>
            <a:pPr marL="609600" lvl="0" indent="-6096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DE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912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936104"/>
          </a:xfrm>
        </p:spPr>
        <p:txBody>
          <a:bodyPr/>
          <a:lstStyle/>
          <a:p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altLang="de-DE" u="sng" dirty="0">
                <a:solidFill>
                  <a:srgbClr val="000000"/>
                </a:solidFill>
              </a:rPr>
              <a:t>Inhaltsfelder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sz="3200" dirty="0">
                <a:solidFill>
                  <a:srgbClr val="000000"/>
                </a:solidFill>
              </a:rPr>
              <a:t>Hauswirtschaft Jahrgang 9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208912" cy="2559550"/>
          </a:xfrm>
        </p:spPr>
        <p:txBody>
          <a:bodyPr/>
          <a:lstStyle/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Online kaufen oder doch lieber in der Einkaufsstraße?  </a:t>
            </a:r>
            <a:r>
              <a:rPr lang="de-DE" altLang="de-DE" sz="2400" i="1" dirty="0">
                <a:solidFill>
                  <a:srgbClr val="000000"/>
                </a:solidFill>
              </a:rPr>
              <a:t>(Online-Ökonomie)</a:t>
            </a:r>
          </a:p>
          <a:p>
            <a:pPr algn="l">
              <a:buClr>
                <a:srgbClr val="000000"/>
              </a:buClr>
              <a:defRPr/>
            </a:pPr>
            <a:endParaRPr lang="de-DE" altLang="de-DE" sz="2400" i="1" dirty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It‘s</a:t>
            </a:r>
            <a:r>
              <a:rPr lang="de-DE" altLang="de-DE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altLang="de-DE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party</a:t>
            </a:r>
            <a:r>
              <a:rPr lang="de-DE" altLang="de-DE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time – wie organisiere ich meine Geburtstagsparty? </a:t>
            </a:r>
          </a:p>
          <a:p>
            <a:pPr algn="l">
              <a:buClr>
                <a:srgbClr val="000000"/>
              </a:buClr>
              <a:defRPr/>
            </a:pPr>
            <a:r>
              <a:rPr lang="de-DE" altLang="de-DE" sz="2400" i="1" dirty="0">
                <a:solidFill>
                  <a:srgbClr val="000000"/>
                </a:solidFill>
              </a:rPr>
              <a:t>    (Haushaltsmanagement mit dem</a:t>
            </a:r>
          </a:p>
          <a:p>
            <a:pPr algn="l">
              <a:buClr>
                <a:srgbClr val="000000"/>
              </a:buClr>
              <a:defRPr/>
            </a:pPr>
            <a:r>
              <a:rPr lang="de-DE" altLang="de-DE" sz="2400" i="1" dirty="0">
                <a:solidFill>
                  <a:srgbClr val="000000"/>
                </a:solidFill>
              </a:rPr>
              <a:t>    Schwerpunkt Handlungskompetenz)</a:t>
            </a:r>
          </a:p>
          <a:p>
            <a:endParaRPr lang="de-DE" dirty="0"/>
          </a:p>
        </p:txBody>
      </p:sp>
      <p:pic>
        <p:nvPicPr>
          <p:cNvPr id="6" name="Grafik 5" descr="Ein Bild, das Text, Tastatur, Computer, Elektronik enthält.&#10;&#10;Automatisch generierte Beschreibung">
            <a:extLst>
              <a:ext uri="{FF2B5EF4-FFF2-40B4-BE49-F238E27FC236}">
                <a16:creationId xmlns:a16="http://schemas.microsoft.com/office/drawing/2014/main" id="{ED1DDD24-2D81-40E9-91DE-053A00E70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03608" y="3717032"/>
            <a:ext cx="2424368" cy="161220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C2C5132-64D6-43E9-B4D2-A50FA7421E9E}"/>
              </a:ext>
            </a:extLst>
          </p:cNvPr>
          <p:cNvSpPr txBox="1"/>
          <p:nvPr/>
        </p:nvSpPr>
        <p:spPr>
          <a:xfrm rot="16200000">
            <a:off x="8065258" y="418595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://www.coolstuff49ja.com/2016/04/see-top-10-online-shopping-websites-in.html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sa/3.0/"/>
              </a:rPr>
              <a:t>CC BY-SA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211277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936104"/>
          </a:xfrm>
        </p:spPr>
        <p:txBody>
          <a:bodyPr/>
          <a:lstStyle/>
          <a:p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altLang="de-DE" u="sng" dirty="0">
                <a:solidFill>
                  <a:srgbClr val="000000"/>
                </a:solidFill>
              </a:rPr>
              <a:t>Inhaltsfelder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sz="3200" dirty="0">
                <a:solidFill>
                  <a:srgbClr val="000000"/>
                </a:solidFill>
              </a:rPr>
              <a:t>Hauswirtschaft Jahrgang 10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556791"/>
            <a:ext cx="7920880" cy="1719407"/>
          </a:xfrm>
        </p:spPr>
        <p:txBody>
          <a:bodyPr/>
          <a:lstStyle/>
          <a:p>
            <a:pPr marL="457200" indent="-457200" algn="l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Kann denn Schnitzel Sünde sein?</a:t>
            </a:r>
          </a:p>
          <a:p>
            <a:pPr algn="l">
              <a:buClr>
                <a:srgbClr val="000000"/>
              </a:buClr>
              <a:defRPr/>
            </a:pPr>
            <a:r>
              <a:rPr lang="de-DE" altLang="de-DE" sz="2400" i="1" dirty="0">
                <a:solidFill>
                  <a:srgbClr val="000000"/>
                </a:solidFill>
              </a:rPr>
              <a:t>      (Fleischlose Ernährungsformen; </a:t>
            </a:r>
            <a:endParaRPr lang="de-DE" altLang="de-DE" sz="1200" i="1" dirty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  <a:defRPr/>
            </a:pPr>
            <a:r>
              <a:rPr lang="de-DE" altLang="de-DE" sz="2400" i="1" dirty="0">
                <a:solidFill>
                  <a:srgbClr val="000000"/>
                </a:solidFill>
              </a:rPr>
              <a:t>      Ernährung in   unterschiedlichen Lebenssituationen)</a:t>
            </a:r>
            <a:endParaRPr lang="de-DE" altLang="de-DE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Grafik 4" descr="Ein Bild, das Gras, Himmel, draußen, Natur enthält.&#10;&#10;Automatisch generierte Beschreibung">
            <a:extLst>
              <a:ext uri="{FF2B5EF4-FFF2-40B4-BE49-F238E27FC236}">
                <a16:creationId xmlns:a16="http://schemas.microsoft.com/office/drawing/2014/main" id="{F3FB2137-3AB1-46A5-99F5-7FF64D2ED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8144" y="3429000"/>
            <a:ext cx="2987824" cy="19686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483555-ED7C-4B4B-98EB-02A9C037C850}"/>
              </a:ext>
            </a:extLst>
          </p:cNvPr>
          <p:cNvSpPr txBox="1"/>
          <p:nvPr/>
        </p:nvSpPr>
        <p:spPr>
          <a:xfrm rot="16200000">
            <a:off x="7957461" y="4220003"/>
            <a:ext cx="209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s://www.rubikon.news/artikel/der-weg-der-sehnsucht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nc-nd/3.0/"/>
              </a:rPr>
              <a:t>CC BY-NC-ND</a:t>
            </a:r>
            <a:endParaRPr lang="de-DE" sz="9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59822B-3764-493C-B402-E8548CC6F112}"/>
              </a:ext>
            </a:extLst>
          </p:cNvPr>
          <p:cNvSpPr txBox="1"/>
          <p:nvPr/>
        </p:nvSpPr>
        <p:spPr>
          <a:xfrm>
            <a:off x="755576" y="3429000"/>
            <a:ext cx="51845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Startklar – nimm dein Leben selbst in die Hand</a:t>
            </a:r>
            <a:endParaRPr lang="de-DE" altLang="de-DE" sz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>
              <a:buClr>
                <a:srgbClr val="000000"/>
              </a:buClr>
              <a:defRPr/>
            </a:pPr>
            <a:endParaRPr lang="de-DE" altLang="de-DE" sz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Abenteuer Zukunft – von der Schule in die Ausbildung</a:t>
            </a: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996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Inhaltsfelder </a:t>
            </a:r>
            <a:br>
              <a:rPr lang="de-DE" altLang="de-DE" u="sng" dirty="0">
                <a:solidFill>
                  <a:srgbClr val="000000"/>
                </a:solidFill>
              </a:rPr>
            </a:br>
            <a:r>
              <a:rPr lang="de-DE" altLang="de-DE" sz="3200" dirty="0">
                <a:solidFill>
                  <a:srgbClr val="000000"/>
                </a:solidFill>
              </a:rPr>
              <a:t>Technik Jahrgang 7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431" y="2424865"/>
            <a:ext cx="7848872" cy="2952328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Bauen &amp; Wohnen</a:t>
            </a:r>
          </a:p>
          <a:p>
            <a:pPr algn="l">
              <a:defRPr/>
            </a:pPr>
            <a:r>
              <a:rPr lang="de-DE" altLang="de-DE" dirty="0">
                <a:solidFill>
                  <a:srgbClr val="000000"/>
                </a:solidFill>
              </a:rPr>
              <a:t>     </a:t>
            </a:r>
            <a:r>
              <a:rPr lang="de-DE" altLang="de-DE" sz="2800" dirty="0">
                <a:solidFill>
                  <a:srgbClr val="000000"/>
                </a:solidFill>
              </a:rPr>
              <a:t>Wohnformen, Bedürfnisse des Wohnens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   Technische Geräte </a:t>
            </a:r>
          </a:p>
          <a:p>
            <a:pPr algn="l">
              <a:defRPr/>
            </a:pPr>
            <a:r>
              <a:rPr lang="de-DE" altLang="de-DE" dirty="0">
                <a:solidFill>
                  <a:srgbClr val="000000"/>
                </a:solidFill>
              </a:rPr>
              <a:t>      </a:t>
            </a:r>
            <a:r>
              <a:rPr lang="de-DE" altLang="de-DE" sz="2800" dirty="0">
                <a:solidFill>
                  <a:srgbClr val="000000"/>
                </a:solidFill>
              </a:rPr>
              <a:t>Aufbau technischer Maschinen am Beispiel</a:t>
            </a:r>
          </a:p>
          <a:p>
            <a:pPr algn="l"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      der Maschinen im Technikraum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372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Inhaltsfelder </a:t>
            </a:r>
            <a:br>
              <a:rPr lang="de-DE" altLang="de-DE" u="sng" dirty="0">
                <a:solidFill>
                  <a:srgbClr val="000000"/>
                </a:solidFill>
              </a:rPr>
            </a:br>
            <a:r>
              <a:rPr lang="de-DE" altLang="de-DE" sz="3200" dirty="0">
                <a:solidFill>
                  <a:srgbClr val="000000"/>
                </a:solidFill>
              </a:rPr>
              <a:t>Technik Jahrgang 8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431" y="2424865"/>
            <a:ext cx="7848872" cy="2952328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Produktionsprozesse</a:t>
            </a:r>
          </a:p>
          <a:p>
            <a:pPr algn="l">
              <a:defRPr/>
            </a:pPr>
            <a:r>
              <a:rPr lang="de-DE" altLang="de-DE" dirty="0">
                <a:solidFill>
                  <a:srgbClr val="000000"/>
                </a:solidFill>
              </a:rPr>
              <a:t>      </a:t>
            </a:r>
            <a:r>
              <a:rPr lang="de-DE" altLang="de-DE" sz="2800" dirty="0">
                <a:solidFill>
                  <a:srgbClr val="000000"/>
                </a:solidFill>
              </a:rPr>
              <a:t>Einzel- und Serienfertigung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Entwerfen und Optimieren eigener Werkstücke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 Arbeitsschutz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472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Inhaltsfelder </a:t>
            </a:r>
            <a:br>
              <a:rPr lang="de-DE" altLang="de-DE" u="sng" dirty="0">
                <a:solidFill>
                  <a:srgbClr val="000000"/>
                </a:solidFill>
              </a:rPr>
            </a:br>
            <a:r>
              <a:rPr lang="de-DE" altLang="de-DE" sz="3200" dirty="0">
                <a:solidFill>
                  <a:srgbClr val="000000"/>
                </a:solidFill>
              </a:rPr>
              <a:t>Technik Jahrgang 9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431" y="2424865"/>
            <a:ext cx="7848872" cy="2952328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Mobilität</a:t>
            </a:r>
          </a:p>
          <a:p>
            <a:pPr algn="l">
              <a:defRPr/>
            </a:pPr>
            <a:r>
              <a:rPr lang="de-DE" altLang="de-DE" dirty="0">
                <a:solidFill>
                  <a:srgbClr val="000000"/>
                </a:solidFill>
              </a:rPr>
              <a:t>     </a:t>
            </a:r>
            <a:r>
              <a:rPr lang="de-DE" altLang="de-DE" sz="2800" dirty="0">
                <a:solidFill>
                  <a:srgbClr val="000000"/>
                </a:solidFill>
              </a:rPr>
              <a:t>Das E-Auto … eine saubere Lösung?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Transport- und Verkehrsmittel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  Getriebe und Motoren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  Bau eines eigenen Fahrzeuges mit Antrieb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630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u="sng" dirty="0">
                <a:solidFill>
                  <a:srgbClr val="000000"/>
                </a:solidFill>
              </a:rPr>
              <a:t>Inhaltsfelder </a:t>
            </a:r>
            <a:br>
              <a:rPr lang="de-DE" altLang="de-DE" u="sng" dirty="0">
                <a:solidFill>
                  <a:srgbClr val="000000"/>
                </a:solidFill>
              </a:rPr>
            </a:br>
            <a:r>
              <a:rPr lang="de-DE" altLang="de-DE" sz="3200" dirty="0">
                <a:solidFill>
                  <a:srgbClr val="000000"/>
                </a:solidFill>
              </a:rPr>
              <a:t>Technik Jahrgang 10</a:t>
            </a:r>
            <a:br>
              <a:rPr lang="de-DE" alt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431" y="2132856"/>
            <a:ext cx="7848872" cy="338437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Berufsorientierung</a:t>
            </a:r>
          </a:p>
          <a:p>
            <a:pPr algn="l">
              <a:defRPr/>
            </a:pPr>
            <a:r>
              <a:rPr lang="de-DE" altLang="de-DE" sz="3000" dirty="0">
                <a:solidFill>
                  <a:srgbClr val="000000"/>
                </a:solidFill>
              </a:rPr>
              <a:t>      </a:t>
            </a:r>
            <a:r>
              <a:rPr lang="de-DE" altLang="de-DE" sz="2800" dirty="0">
                <a:solidFill>
                  <a:srgbClr val="000000"/>
                </a:solidFill>
              </a:rPr>
              <a:t>Berufsfelder, Ausbildung und Studium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solidFill>
                  <a:srgbClr val="000000"/>
                </a:solidFill>
              </a:rPr>
              <a:t>Produktlebenszyklen</a:t>
            </a:r>
          </a:p>
          <a:p>
            <a:pPr algn="l">
              <a:defRPr/>
            </a:pPr>
            <a:r>
              <a:rPr lang="de-DE" altLang="de-DE" sz="3000" dirty="0">
                <a:solidFill>
                  <a:srgbClr val="000000"/>
                </a:solidFill>
              </a:rPr>
              <a:t>      </a:t>
            </a:r>
            <a:r>
              <a:rPr lang="de-DE" altLang="de-DE" sz="2800" dirty="0">
                <a:solidFill>
                  <a:srgbClr val="000000"/>
                </a:solidFill>
              </a:rPr>
              <a:t>Wie lange halten technische Geräte? 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de-DE" altLang="de-DE" sz="2800" dirty="0">
                <a:solidFill>
                  <a:srgbClr val="000000"/>
                </a:solidFill>
              </a:rPr>
              <a:t>  </a:t>
            </a:r>
            <a:r>
              <a:rPr lang="de-DE" altLang="de-DE" dirty="0">
                <a:solidFill>
                  <a:srgbClr val="000000"/>
                </a:solidFill>
              </a:rPr>
              <a:t>Abfallrecycling und Gewinnung von </a:t>
            </a:r>
          </a:p>
          <a:p>
            <a:pPr algn="l">
              <a:defRPr/>
            </a:pPr>
            <a:r>
              <a:rPr lang="de-DE" altLang="de-DE" dirty="0">
                <a:solidFill>
                  <a:srgbClr val="000000"/>
                </a:solidFill>
              </a:rPr>
              <a:t>     Bodenschätzen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426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296144"/>
          </a:xfrm>
        </p:spPr>
        <p:txBody>
          <a:bodyPr/>
          <a:lstStyle/>
          <a:p>
            <a:r>
              <a:rPr lang="de-DE" u="sng" dirty="0"/>
              <a:t>Leistungsbewertung</a:t>
            </a:r>
            <a:r>
              <a:rPr lang="de-DE" dirty="0"/>
              <a:t> </a:t>
            </a:r>
            <a:br>
              <a:rPr lang="de-DE" dirty="0"/>
            </a:br>
            <a:r>
              <a:rPr lang="de-DE" sz="3600" dirty="0"/>
              <a:t>im Fach Arbeitslehre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772817"/>
            <a:ext cx="7848872" cy="3960439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endParaRPr lang="de-DE" sz="1200">
              <a:solidFill>
                <a:schemeClr val="tx1"/>
              </a:solidFill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solidFill>
                  <a:schemeClr val="tx1"/>
                </a:solidFill>
              </a:rPr>
              <a:t>2 Klassenarbeiten pro Halbjahr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sz="2800" u="sng" dirty="0">
                <a:solidFill>
                  <a:schemeClr val="tx1"/>
                </a:solidFill>
              </a:rPr>
              <a:t>Sonstige Mitarbeit</a:t>
            </a:r>
            <a:r>
              <a:rPr lang="de-DE" sz="2800" dirty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defRPr/>
            </a:pPr>
            <a:endParaRPr lang="de-DE" sz="16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Anfertigen von Werkstücken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  Praktische Arbeit im Haushaltsbereich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Mündliche Beteiligung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  Mappenführung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</a:rPr>
              <a:t>Referate</a:t>
            </a:r>
          </a:p>
          <a:p>
            <a:pPr algn="l" eaLnBrk="1" hangingPunct="1">
              <a:defRPr/>
            </a:pP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09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de-DE" b="1" u="sng" dirty="0"/>
              <a:t>Wahlpflichtfächer ab Klasse 7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48872" cy="2952328"/>
          </a:xfrm>
        </p:spPr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5000" b="1" dirty="0">
                <a:solidFill>
                  <a:srgbClr val="00B050"/>
                </a:solidFill>
              </a:rPr>
              <a:t>Darstellen und Gestalten</a:t>
            </a:r>
          </a:p>
        </p:txBody>
      </p:sp>
    </p:spTree>
    <p:extLst>
      <p:ext uri="{BB962C8B-B14F-4D97-AF65-F5344CB8AC3E}">
        <p14:creationId xmlns:p14="http://schemas.microsoft.com/office/powerpoint/2010/main" val="3399059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164209"/>
          </a:xfrm>
        </p:spPr>
        <p:txBody>
          <a:bodyPr/>
          <a:lstStyle/>
          <a:p>
            <a:br>
              <a:rPr lang="de-DE" u="sng" dirty="0">
                <a:solidFill>
                  <a:srgbClr val="000000"/>
                </a:solidFill>
              </a:rPr>
            </a:br>
            <a:r>
              <a:rPr lang="de-DE" u="sng" dirty="0">
                <a:solidFill>
                  <a:srgbClr val="000000"/>
                </a:solidFill>
              </a:rPr>
              <a:t>Warum Darstellen und Gestalten</a:t>
            </a:r>
            <a:br>
              <a:rPr lang="de-DE" dirty="0">
                <a:solidFill>
                  <a:srgbClr val="000000"/>
                </a:solidFill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848872" cy="3816424"/>
          </a:xfrm>
        </p:spPr>
        <p:txBody>
          <a:bodyPr/>
          <a:lstStyle/>
          <a:p>
            <a:pPr marL="457200" indent="-457200" algn="l" eaLnBrk="1" hangingPunct="1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Aufgreifen und  Erweitern der Kenntnisse und Erfahrungen in den Fächern Deutsch, Kunst, Sport und Musik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 Verstärkung der Team- und Kritikfähigkeit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 Produktorientierung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Öffentlichkeitsorientierung:  Bühnenpräsenz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515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br>
              <a:rPr lang="de-DE" dirty="0">
                <a:solidFill>
                  <a:srgbClr val="000000"/>
                </a:solidFill>
              </a:rPr>
            </a:br>
            <a:r>
              <a:rPr lang="de-DE" u="sng" dirty="0">
                <a:solidFill>
                  <a:srgbClr val="000000"/>
                </a:solidFill>
              </a:rPr>
              <a:t>Methoden und Kennzeichen </a:t>
            </a:r>
            <a:br>
              <a:rPr lang="de-DE" u="sng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des</a:t>
            </a:r>
            <a:r>
              <a:rPr lang="de-DE" u="sng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WP-Faches D&amp;G</a:t>
            </a:r>
            <a:br>
              <a:rPr lang="de-DE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848872" cy="3672408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Körpersprache</a:t>
            </a:r>
            <a:endParaRPr lang="de-DE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Bildsprache			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Musiksprache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Wortsprache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Kennzeichen:</a:t>
            </a:r>
          </a:p>
          <a:p>
            <a:pPr marL="457200" indent="-457200" algn="l" eaLnBrk="1" hangingPunct="1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Schwarze Arbeitskleidung</a:t>
            </a:r>
            <a:endParaRPr lang="de-DE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33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8496944" cy="1008112"/>
          </a:xfrm>
        </p:spPr>
        <p:txBody>
          <a:bodyPr/>
          <a:lstStyle/>
          <a:p>
            <a:r>
              <a:rPr lang="de-DE" sz="4000" u="sng" dirty="0">
                <a:solidFill>
                  <a:srgbClr val="000000"/>
                </a:solidFill>
              </a:rPr>
              <a:t>Allgemeines </a:t>
            </a:r>
            <a:br>
              <a:rPr lang="de-DE" sz="4000" u="sng" dirty="0">
                <a:solidFill>
                  <a:srgbClr val="000000"/>
                </a:solidFill>
              </a:rPr>
            </a:br>
            <a:r>
              <a:rPr lang="de-DE" sz="4000" u="sng" dirty="0">
                <a:solidFill>
                  <a:srgbClr val="000000"/>
                </a:solidFill>
              </a:rPr>
              <a:t>zum Wahlpflichtunterricht</a:t>
            </a:r>
            <a:endParaRPr lang="de-DE" sz="4000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848872" cy="3456384"/>
          </a:xfrm>
        </p:spPr>
        <p:txBody>
          <a:bodyPr/>
          <a:lstStyle/>
          <a:p>
            <a:pPr marL="609600" lvl="0" indent="-609600"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  WP–Fach 	= Hauptfach</a:t>
            </a:r>
          </a:p>
          <a:p>
            <a:pPr marL="609600" lvl="0" indent="-609600" algn="l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de-DE" sz="1800" u="sng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lvl="0" indent="-6096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	Es werden Klausuren geschrieben</a:t>
            </a:r>
          </a:p>
          <a:p>
            <a:pPr marL="609600" lvl="0" indent="-609600" algn="l" eaLnBrk="1" hangingPunct="1">
              <a:lnSpc>
                <a:spcPct val="80000"/>
              </a:lnSpc>
              <a:defRPr/>
            </a:pPr>
            <a:endParaRPr lang="de-DE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lvl="0" indent="-6096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	WP-Note ist wichtig für den </a:t>
            </a:r>
          </a:p>
          <a:p>
            <a:pPr lvl="0" algn="l" eaLnBrk="1" hangingPunct="1">
              <a:lnSpc>
                <a:spcPct val="80000"/>
              </a:lnSpc>
              <a:defRPr/>
            </a:pP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        Abschluss nach Klasse 10</a:t>
            </a:r>
          </a:p>
          <a:p>
            <a:pPr lvl="0" algn="l" eaLnBrk="1" hangingPunct="1">
              <a:lnSpc>
                <a:spcPct val="80000"/>
              </a:lnSpc>
              <a:defRPr/>
            </a:pPr>
            <a:endParaRPr lang="de-DE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1" hangingPunct="1">
              <a:lnSpc>
                <a:spcPct val="80000"/>
              </a:lnSpc>
              <a:defRPr/>
            </a:pPr>
            <a:r>
              <a:rPr lang="de-DE" sz="2000" kern="0" dirty="0">
                <a:solidFill>
                  <a:srgbClr val="000000"/>
                </a:solidFill>
                <a:latin typeface="Arial"/>
                <a:cs typeface="Arial"/>
              </a:rPr>
              <a:t>FORQ:  Fachoberschulreife + Qualifikation für die </a:t>
            </a:r>
            <a:r>
              <a:rPr lang="de-DE" sz="2000" kern="0" dirty="0" err="1">
                <a:solidFill>
                  <a:srgbClr val="000000"/>
                </a:solidFill>
                <a:latin typeface="Arial"/>
                <a:cs typeface="Arial"/>
              </a:rPr>
              <a:t>gym</a:t>
            </a:r>
            <a:r>
              <a:rPr lang="de-DE" sz="2000" kern="0" dirty="0">
                <a:solidFill>
                  <a:srgbClr val="000000"/>
                </a:solidFill>
                <a:latin typeface="Arial"/>
                <a:cs typeface="Arial"/>
              </a:rPr>
              <a:t>. Oberstufe  </a:t>
            </a:r>
          </a:p>
          <a:p>
            <a:pPr marL="609600" lvl="0" indent="-609600" algn="l" eaLnBrk="1" hangingPunct="1">
              <a:lnSpc>
                <a:spcPct val="80000"/>
              </a:lnSpc>
              <a:defRPr/>
            </a:pPr>
            <a:r>
              <a:rPr lang="de-DE" sz="2000" kern="0" dirty="0">
                <a:solidFill>
                  <a:srgbClr val="000000"/>
                </a:solidFill>
                <a:latin typeface="Arial"/>
                <a:cs typeface="Arial"/>
              </a:rPr>
              <a:t>             WP–Note: mindestens </a:t>
            </a:r>
            <a:r>
              <a:rPr lang="de-DE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70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936104"/>
          </a:xfrm>
        </p:spPr>
        <p:txBody>
          <a:bodyPr/>
          <a:lstStyle/>
          <a:p>
            <a:r>
              <a:rPr lang="de-DE" u="sng" dirty="0">
                <a:solidFill>
                  <a:srgbClr val="000000"/>
                </a:solidFill>
              </a:rPr>
              <a:t>Wer sollte das Fach wählen?</a:t>
            </a:r>
            <a:endParaRPr lang="de-DE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848872" cy="4032448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Schülerinnen und Schüler, die ...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gerne </a:t>
            </a:r>
            <a:r>
              <a:rPr lang="de-DE" u="sng" dirty="0">
                <a:solidFill>
                  <a:srgbClr val="000000"/>
                </a:solidFill>
              </a:rPr>
              <a:t>kreativ </a:t>
            </a:r>
            <a:r>
              <a:rPr lang="de-DE" dirty="0">
                <a:solidFill>
                  <a:srgbClr val="000000"/>
                </a:solidFill>
              </a:rPr>
              <a:t>arbeiten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Ausdauer und Selbstdisziplin zeigen 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bereit sind, in Gruppen Präsentationen zu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   planen und auf der Bühne vorzustellen</a:t>
            </a:r>
          </a:p>
          <a:p>
            <a:pPr algn="l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de-DE" dirty="0">
                <a:solidFill>
                  <a:srgbClr val="000000"/>
                </a:solidFill>
              </a:rPr>
              <a:t>offen und bereit zur Öffentlichkeitsarbeit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    sind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346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de-DE" u="sng" dirty="0"/>
              <a:t>Leistungsbewertung </a:t>
            </a:r>
            <a:br>
              <a:rPr lang="de-DE" dirty="0"/>
            </a:br>
            <a:r>
              <a:rPr lang="de-DE" dirty="0"/>
              <a:t>im Fach Darstellen und Gestalten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48872" cy="2952328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chemeClr val="tx1"/>
                </a:solidFill>
              </a:rPr>
              <a:t>2 Klassenarbeiten pro Halbjahr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Praktische Darstellung mit schriftlicher  </a:t>
            </a:r>
          </a:p>
          <a:p>
            <a:pPr algn="l" eaLnBrk="1" hangingPunct="1"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Erläuterung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Schriftliche Klassenarbeit ohne praktische Aufgabenteile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118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de-DE" u="sng" dirty="0"/>
              <a:t>Leistungsbewertung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im Fach Darstellen und Gestalten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848872" cy="3600400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u="sng" dirty="0">
                <a:solidFill>
                  <a:schemeClr val="tx1"/>
                </a:solidFill>
              </a:rPr>
              <a:t>Sonstige Mitarbeit: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Präsentationen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Mappenführung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Schriftliche Tests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Mündliche Mitarbeit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Referate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Schwarze Arbeitskleidung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4936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758057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Vielen Dank für Ihre Aufmerksamkeit!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48872" cy="2952328"/>
          </a:xfrm>
        </p:spPr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4000" dirty="0">
                <a:solidFill>
                  <a:schemeClr val="tx1"/>
                </a:solidFill>
              </a:rPr>
              <a:t>Haben Sie noch Fragen?</a:t>
            </a:r>
          </a:p>
        </p:txBody>
      </p:sp>
      <p:pic>
        <p:nvPicPr>
          <p:cNvPr id="5122" name="Picture 2" descr="Ãhnliches 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37" y="1700808"/>
            <a:ext cx="185089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30C3EF6-4920-402F-ABC2-5E9CE0804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66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de-DE" u="sng" dirty="0"/>
              <a:t>WP-Fach im Kontext der Abschlüsse nach Klasse 10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48872" cy="2952328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FORQ: Fachoberschulreife mit Qualifikation</a:t>
            </a:r>
          </a:p>
          <a:p>
            <a:pPr algn="l" eaLnBrk="1" hangingPunct="1">
              <a:defRPr/>
            </a:pPr>
            <a:r>
              <a:rPr lang="de-DE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</a:t>
            </a:r>
            <a:r>
              <a:rPr lang="de-DE" sz="2000" dirty="0">
                <a:solidFill>
                  <a:schemeClr val="tx1"/>
                </a:solidFill>
              </a:rPr>
              <a:t>erforderlich: 3 E-Kurse, WP-Fach mindestens mit  Note  3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FOR:  Fachoberschulreife </a:t>
            </a:r>
          </a:p>
          <a:p>
            <a:pPr algn="l" eaLnBrk="1" hangingPunct="1"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</a:t>
            </a:r>
            <a:r>
              <a:rPr lang="de-DE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erforderlich: 2 E-Kurse, WP-Fach mindestens mit Note 4</a:t>
            </a:r>
          </a:p>
          <a:p>
            <a:pPr marL="457200" lvl="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Hauptschulabschluss 9 / 10</a:t>
            </a:r>
          </a:p>
          <a:p>
            <a:pPr algn="l" eaLnBrk="1" hangingPunct="1">
              <a:defRPr/>
            </a:pP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44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792088"/>
          </a:xfrm>
        </p:spPr>
        <p:txBody>
          <a:bodyPr/>
          <a:lstStyle/>
          <a:p>
            <a:pPr lvl="0"/>
            <a:r>
              <a:rPr lang="de-DE" sz="4000" u="sng" kern="0" dirty="0">
                <a:latin typeface="Arial"/>
                <a:cs typeface="Arial"/>
              </a:rPr>
              <a:t>Wichtig für die Wahl</a:t>
            </a:r>
            <a:r>
              <a:rPr lang="de-DE" kern="0" dirty="0">
                <a:latin typeface="Arial"/>
                <a:cs typeface="Arial"/>
              </a:rPr>
              <a:t>:</a:t>
            </a:r>
            <a:br>
              <a:rPr lang="de-DE" b="1" kern="0" dirty="0">
                <a:latin typeface="Arial"/>
                <a:cs typeface="Arial"/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848872" cy="4536504"/>
          </a:xfrm>
        </p:spPr>
        <p:txBody>
          <a:bodyPr/>
          <a:lstStyle/>
          <a:p>
            <a:pPr marL="457200" lvl="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de-DE" sz="100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lvl="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kern="0" dirty="0">
                <a:solidFill>
                  <a:schemeClr val="tx1"/>
                </a:solidFill>
                <a:latin typeface="Arial"/>
                <a:cs typeface="Arial"/>
              </a:rPr>
              <a:t>wähle das Fach, für das du dich  besonders interessierst  </a:t>
            </a:r>
          </a:p>
          <a:p>
            <a:pPr marL="457200" lvl="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kern="0" dirty="0">
                <a:solidFill>
                  <a:schemeClr val="tx1"/>
                </a:solidFill>
                <a:latin typeface="Arial"/>
                <a:cs typeface="Arial"/>
              </a:rPr>
              <a:t>das Fach, für das du dich gern engagieren willst.</a:t>
            </a:r>
          </a:p>
          <a:p>
            <a:pPr lvl="0" algn="l" eaLnBrk="1" hangingPunct="1">
              <a:lnSpc>
                <a:spcPct val="90000"/>
              </a:lnSpc>
              <a:defRPr/>
            </a:pPr>
            <a:endParaRPr lang="de-DE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de-DE" sz="4000" u="sng" kern="0" dirty="0">
                <a:solidFill>
                  <a:schemeClr val="tx1"/>
                </a:solidFill>
                <a:latin typeface="Arial"/>
                <a:cs typeface="Arial"/>
              </a:rPr>
              <a:t>Unwichtig für die Wahl:  </a:t>
            </a:r>
          </a:p>
          <a:p>
            <a:pPr marL="457200" lvl="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kern="0" dirty="0">
                <a:solidFill>
                  <a:schemeClr val="tx1"/>
                </a:solidFill>
                <a:latin typeface="Arial"/>
                <a:cs typeface="Arial"/>
              </a:rPr>
              <a:t>was eure Freunde wählen</a:t>
            </a:r>
          </a:p>
          <a:p>
            <a:pPr marL="457200" lvl="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kern="0" dirty="0">
                <a:solidFill>
                  <a:schemeClr val="tx1"/>
                </a:solidFill>
                <a:latin typeface="Arial"/>
                <a:cs typeface="Arial"/>
              </a:rPr>
              <a:t>welcher Lehrer das Fach unterrichtet</a:t>
            </a:r>
          </a:p>
          <a:p>
            <a:endParaRPr lang="de-DE" dirty="0"/>
          </a:p>
        </p:txBody>
      </p:sp>
      <p:pic>
        <p:nvPicPr>
          <p:cNvPr id="1026" name="Picture 2" descr="Bildergebnis fÃ¼r hak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4744"/>
            <a:ext cx="930424" cy="9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hnliches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933056"/>
            <a:ext cx="1049288" cy="10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2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99380" y="260648"/>
            <a:ext cx="7436991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4000" u="sng" dirty="0"/>
              <a:t>Die Wahlpflicht-Fächer</a:t>
            </a:r>
          </a:p>
          <a:p>
            <a:pPr algn="ctr">
              <a:defRPr/>
            </a:pPr>
            <a:endParaRPr lang="de-DE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172400" y="11435"/>
            <a:ext cx="576263" cy="639405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13</a:t>
            </a:r>
          </a:p>
          <a:p>
            <a:pPr>
              <a:spcBef>
                <a:spcPct val="50000"/>
              </a:spcBef>
            </a:pPr>
            <a:r>
              <a:rPr lang="de-DE" sz="2400" dirty="0"/>
              <a:t>12</a:t>
            </a:r>
          </a:p>
          <a:p>
            <a:pPr>
              <a:spcBef>
                <a:spcPct val="50000"/>
              </a:spcBef>
            </a:pPr>
            <a:r>
              <a:rPr lang="de-DE" sz="2400" dirty="0"/>
              <a:t>11</a:t>
            </a:r>
          </a:p>
          <a:p>
            <a:pPr>
              <a:spcBef>
                <a:spcPct val="50000"/>
              </a:spcBef>
            </a:pPr>
            <a:endParaRPr lang="de-DE" sz="1200" dirty="0"/>
          </a:p>
          <a:p>
            <a:pPr>
              <a:spcBef>
                <a:spcPct val="50000"/>
              </a:spcBef>
            </a:pPr>
            <a:r>
              <a:rPr lang="de-DE" sz="2400" dirty="0">
                <a:solidFill>
                  <a:srgbClr val="FF0000"/>
                </a:solidFill>
              </a:rPr>
              <a:t>10</a:t>
            </a:r>
          </a:p>
          <a:p>
            <a:pPr>
              <a:spcBef>
                <a:spcPct val="50000"/>
              </a:spcBef>
            </a:pPr>
            <a:r>
              <a:rPr lang="de-DE" sz="2400" dirty="0"/>
              <a:t>9</a:t>
            </a:r>
          </a:p>
          <a:p>
            <a:pPr>
              <a:spcBef>
                <a:spcPct val="50000"/>
              </a:spcBef>
            </a:pPr>
            <a:endParaRPr lang="de-DE" sz="1000" dirty="0"/>
          </a:p>
          <a:p>
            <a:pPr>
              <a:spcBef>
                <a:spcPct val="50000"/>
              </a:spcBef>
            </a:pPr>
            <a:r>
              <a:rPr lang="de-DE" sz="2400" dirty="0"/>
              <a:t>8</a:t>
            </a:r>
          </a:p>
          <a:p>
            <a:pPr>
              <a:spcBef>
                <a:spcPct val="50000"/>
              </a:spcBef>
            </a:pPr>
            <a:endParaRPr lang="de-DE" sz="1200" dirty="0"/>
          </a:p>
          <a:p>
            <a:pPr>
              <a:spcBef>
                <a:spcPct val="50000"/>
              </a:spcBef>
            </a:pPr>
            <a:r>
              <a:rPr lang="de-DE" sz="2400" dirty="0">
                <a:solidFill>
                  <a:srgbClr val="FF0000"/>
                </a:solidFill>
              </a:rPr>
              <a:t>7</a:t>
            </a:r>
          </a:p>
          <a:p>
            <a:pPr>
              <a:spcBef>
                <a:spcPct val="50000"/>
              </a:spcBef>
            </a:pPr>
            <a:endParaRPr lang="de-DE" sz="1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de-DE" sz="1200" dirty="0"/>
          </a:p>
          <a:p>
            <a:pPr>
              <a:spcBef>
                <a:spcPct val="50000"/>
              </a:spcBef>
            </a:pPr>
            <a:r>
              <a:rPr lang="de-DE" sz="2400" dirty="0"/>
              <a:t>6</a:t>
            </a:r>
            <a:endParaRPr lang="de-DE" sz="900" dirty="0"/>
          </a:p>
          <a:p>
            <a:pPr>
              <a:spcBef>
                <a:spcPct val="50000"/>
              </a:spcBef>
            </a:pPr>
            <a:endParaRPr lang="de-DE" sz="9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2400" dirty="0"/>
              <a:t>5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187624" y="1556792"/>
            <a:ext cx="6984776" cy="3247043"/>
          </a:xfrm>
          <a:prstGeom prst="rect">
            <a:avLst/>
          </a:prstGeom>
          <a:solidFill>
            <a:schemeClr val="bg1"/>
          </a:solidFill>
          <a:ln w="28575">
            <a:solidFill>
              <a:srgbClr val="66FF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de-DE" sz="500" b="1" u="sng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u="sng" dirty="0">
                <a:solidFill>
                  <a:srgbClr val="000000"/>
                </a:solidFill>
              </a:rPr>
              <a:t>zweite Fremdsprache:</a:t>
            </a:r>
            <a:r>
              <a:rPr lang="de-DE" sz="2000" b="1" dirty="0">
                <a:solidFill>
                  <a:srgbClr val="000000"/>
                </a:solidFill>
              </a:rPr>
              <a:t>   </a:t>
            </a:r>
            <a:r>
              <a:rPr lang="de-D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Spanisch                  </a:t>
            </a:r>
            <a:r>
              <a:rPr lang="de-DE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u="sng" dirty="0">
                <a:solidFill>
                  <a:srgbClr val="000000"/>
                </a:solidFill>
              </a:rPr>
              <a:t>Naturwissenschaften:</a:t>
            </a:r>
            <a:r>
              <a:rPr lang="de-DE" sz="2000" b="1" dirty="0">
                <a:solidFill>
                  <a:srgbClr val="000000"/>
                </a:solidFill>
              </a:rPr>
              <a:t>     </a:t>
            </a:r>
            <a:r>
              <a:rPr lang="de-DE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Biologie                   </a:t>
            </a:r>
            <a:r>
              <a:rPr lang="de-DE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de-DE" sz="20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			               Physik                     </a:t>
            </a:r>
            <a:r>
              <a:rPr lang="de-DE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</a:t>
            </a:r>
            <a:r>
              <a:rPr lang="de-DE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	           	         	               Chemie                   </a:t>
            </a:r>
            <a:r>
              <a:rPr lang="de-D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u="sng" dirty="0">
                <a:solidFill>
                  <a:srgbClr val="000000"/>
                </a:solidFill>
              </a:rPr>
              <a:t>Arbeitslehre  :</a:t>
            </a:r>
            <a:r>
              <a:rPr lang="de-DE" sz="2000" b="1" dirty="0">
                <a:solidFill>
                  <a:srgbClr val="000000"/>
                </a:solidFill>
              </a:rPr>
              <a:t>                  </a:t>
            </a:r>
            <a:r>
              <a:rPr lang="de-DE" sz="2000" dirty="0">
                <a:solidFill>
                  <a:srgbClr val="000000"/>
                </a:solidFill>
              </a:rPr>
              <a:t>Technik </a:t>
            </a:r>
            <a:r>
              <a:rPr lang="de-D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</a:t>
            </a:r>
            <a:r>
              <a:rPr lang="de-D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			                            </a:t>
            </a:r>
            <a:r>
              <a:rPr lang="de-DE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Hauswirtschafts-</a:t>
            </a:r>
            <a:r>
              <a:rPr lang="de-D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de-D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 				  </a:t>
            </a:r>
            <a:r>
              <a:rPr lang="de-DE" sz="2000" dirty="0"/>
              <a:t>Wirtschaftslehre</a:t>
            </a:r>
            <a:r>
              <a:rPr lang="de-D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u="sng" dirty="0">
                <a:solidFill>
                  <a:srgbClr val="000000"/>
                </a:solidFill>
              </a:rPr>
              <a:t>Darstellen und Gestalten</a:t>
            </a:r>
            <a:r>
              <a:rPr lang="de-DE" sz="2000" b="1" dirty="0">
                <a:solidFill>
                  <a:srgbClr val="000000"/>
                </a:solidFill>
              </a:rPr>
              <a:t>                                </a:t>
            </a:r>
            <a:r>
              <a:rPr lang="de-D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D&amp;G</a:t>
            </a:r>
          </a:p>
        </p:txBody>
      </p:sp>
    </p:spTree>
    <p:extLst>
      <p:ext uri="{BB962C8B-B14F-4D97-AF65-F5344CB8AC3E}">
        <p14:creationId xmlns:p14="http://schemas.microsoft.com/office/powerpoint/2010/main" val="42583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91009" y="260648"/>
            <a:ext cx="7345362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dirty="0"/>
              <a:t> </a:t>
            </a:r>
            <a:r>
              <a:rPr lang="de-DE" sz="4000" u="sng" dirty="0"/>
              <a:t>Differenzierung ab JG 9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133277" y="1556792"/>
            <a:ext cx="6903094" cy="3077766"/>
          </a:xfrm>
          <a:prstGeom prst="rect">
            <a:avLst/>
          </a:prstGeom>
          <a:solidFill>
            <a:schemeClr val="bg1"/>
          </a:solidFill>
          <a:ln w="28575">
            <a:solidFill>
              <a:srgbClr val="66FF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u="sng" dirty="0">
                <a:solidFill>
                  <a:srgbClr val="000000"/>
                </a:solidFill>
              </a:rPr>
              <a:t>Naturwissenschaften:</a:t>
            </a:r>
            <a:r>
              <a:rPr lang="de-DE" sz="2000" b="1" dirty="0">
                <a:solidFill>
                  <a:srgbClr val="000000"/>
                </a:solidFill>
              </a:rPr>
              <a:t>    </a:t>
            </a:r>
            <a:r>
              <a:rPr lang="de-DE" sz="2000" dirty="0">
                <a:solidFill>
                  <a:srgbClr val="000000"/>
                </a:solidFill>
              </a:rPr>
              <a:t>	 </a:t>
            </a:r>
            <a:r>
              <a:rPr lang="de-DE" sz="2000" dirty="0"/>
              <a:t>					           Physik und Chemie 		     	           oder      Biologie  und Chemie</a:t>
            </a: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de-DE" sz="800" dirty="0"/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u="sng" dirty="0">
                <a:solidFill>
                  <a:srgbClr val="000000"/>
                </a:solidFill>
              </a:rPr>
              <a:t>Arbeitslehre  :</a:t>
            </a:r>
            <a:r>
              <a:rPr lang="de-DE" sz="2000" dirty="0">
                <a:solidFill>
                  <a:srgbClr val="000000"/>
                </a:solidFill>
              </a:rPr>
              <a:t>	           </a:t>
            </a:r>
            <a:r>
              <a:rPr lang="de-DE" sz="2000" dirty="0"/>
              <a:t>Technik   und Wirtschaft</a:t>
            </a:r>
            <a:r>
              <a:rPr lang="de-DE" sz="2000" dirty="0">
                <a:solidFill>
                  <a:srgbClr val="000000"/>
                </a:solidFill>
              </a:rPr>
              <a:t>		                      oder        Hauswirtschaft und Wirtsch.</a:t>
            </a: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de-DE" sz="8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u="sng" dirty="0">
                <a:solidFill>
                  <a:srgbClr val="000000"/>
                </a:solidFill>
              </a:rPr>
              <a:t>Darstellen und Gestalten</a:t>
            </a:r>
            <a:endParaRPr lang="de-DE" sz="20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u="sng" dirty="0">
                <a:solidFill>
                  <a:srgbClr val="000000"/>
                </a:solidFill>
              </a:rPr>
              <a:t>Spanisch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172400" y="11435"/>
            <a:ext cx="576263" cy="607089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13</a:t>
            </a:r>
          </a:p>
          <a:p>
            <a:pPr>
              <a:spcBef>
                <a:spcPct val="50000"/>
              </a:spcBef>
            </a:pPr>
            <a:r>
              <a:rPr lang="de-DE" sz="2400" dirty="0"/>
              <a:t>12</a:t>
            </a:r>
          </a:p>
          <a:p>
            <a:pPr>
              <a:spcBef>
                <a:spcPct val="50000"/>
              </a:spcBef>
            </a:pPr>
            <a:r>
              <a:rPr lang="de-DE" sz="2400" dirty="0"/>
              <a:t>11</a:t>
            </a:r>
            <a:endParaRPr lang="de-DE" sz="1200" dirty="0"/>
          </a:p>
          <a:p>
            <a:pPr>
              <a:spcBef>
                <a:spcPct val="50000"/>
              </a:spcBef>
            </a:pPr>
            <a:r>
              <a:rPr lang="de-DE" sz="2400" dirty="0"/>
              <a:t>10</a:t>
            </a:r>
          </a:p>
          <a:p>
            <a:pPr>
              <a:spcBef>
                <a:spcPct val="50000"/>
              </a:spcBef>
            </a:pPr>
            <a:r>
              <a:rPr lang="de-DE" sz="3200" dirty="0">
                <a:solidFill>
                  <a:srgbClr val="FF0000"/>
                </a:solidFill>
              </a:rPr>
              <a:t>9</a:t>
            </a:r>
          </a:p>
          <a:p>
            <a:pPr>
              <a:spcBef>
                <a:spcPct val="50000"/>
              </a:spcBef>
            </a:pPr>
            <a:endParaRPr lang="de-DE" sz="1000" dirty="0"/>
          </a:p>
          <a:p>
            <a:pPr>
              <a:spcBef>
                <a:spcPct val="50000"/>
              </a:spcBef>
            </a:pPr>
            <a:r>
              <a:rPr lang="de-DE" sz="2400" dirty="0"/>
              <a:t>8</a:t>
            </a:r>
          </a:p>
          <a:p>
            <a:pPr>
              <a:spcBef>
                <a:spcPct val="50000"/>
              </a:spcBef>
            </a:pPr>
            <a:endParaRPr lang="de-DE" sz="1200" dirty="0"/>
          </a:p>
          <a:p>
            <a:pPr>
              <a:spcBef>
                <a:spcPct val="50000"/>
              </a:spcBef>
            </a:pPr>
            <a:r>
              <a:rPr lang="de-DE" sz="2400" dirty="0"/>
              <a:t>7</a:t>
            </a:r>
            <a:endParaRPr lang="de-DE" sz="1000" dirty="0"/>
          </a:p>
          <a:p>
            <a:pPr>
              <a:spcBef>
                <a:spcPct val="50000"/>
              </a:spcBef>
            </a:pPr>
            <a:endParaRPr lang="de-DE" sz="1200" dirty="0"/>
          </a:p>
          <a:p>
            <a:pPr>
              <a:spcBef>
                <a:spcPct val="50000"/>
              </a:spcBef>
            </a:pPr>
            <a:r>
              <a:rPr lang="de-DE" sz="2400" dirty="0"/>
              <a:t>6</a:t>
            </a:r>
            <a:endParaRPr lang="de-DE" sz="900" dirty="0"/>
          </a:p>
          <a:p>
            <a:pPr>
              <a:spcBef>
                <a:spcPct val="50000"/>
              </a:spcBef>
            </a:pPr>
            <a:endParaRPr lang="de-DE" sz="9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2400" dirty="0"/>
              <a:t>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4E8DA0F-E896-4949-A8A8-90B55718F080}"/>
              </a:ext>
            </a:extLst>
          </p:cNvPr>
          <p:cNvSpPr txBox="1"/>
          <p:nvPr/>
        </p:nvSpPr>
        <p:spPr>
          <a:xfrm flipH="1">
            <a:off x="4860032" y="403082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keine weitere Differenzierung</a:t>
            </a:r>
          </a:p>
        </p:txBody>
      </p:sp>
    </p:spTree>
    <p:extLst>
      <p:ext uri="{BB962C8B-B14F-4D97-AF65-F5344CB8AC3E}">
        <p14:creationId xmlns:p14="http://schemas.microsoft.com/office/powerpoint/2010/main" val="11930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5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de-DE" sz="4000" u="sng" dirty="0"/>
              <a:t>Beratung / Wahl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848872" cy="3312368"/>
          </a:xfrm>
        </p:spPr>
        <p:txBody>
          <a:bodyPr/>
          <a:lstStyle/>
          <a:p>
            <a:pPr algn="l"/>
            <a:endParaRPr lang="de-DE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Informationsveranstaltung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Individuelle Beratung durch </a:t>
            </a:r>
          </a:p>
          <a:p>
            <a:pPr algn="l"/>
            <a:r>
              <a:rPr lang="de-DE" dirty="0">
                <a:solidFill>
                  <a:schemeClr val="tx1"/>
                </a:solidFill>
              </a:rPr>
              <a:t>     Fach- und Klassenlehrer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Abgabe der Wahlzettel bis 20.05.2021</a:t>
            </a:r>
          </a:p>
          <a:p>
            <a:pPr algn="l"/>
            <a:r>
              <a:rPr lang="de-DE" dirty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3074" name="Picture 2" descr="Berat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2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4FB41C9-BEE4-4AA6-A5DF-A942999E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73" y="1015594"/>
            <a:ext cx="5250860" cy="37714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D403AFB-955B-43F4-A7CD-1FEE0C064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44" y="2801896"/>
            <a:ext cx="182936" cy="1809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E2BE87-0C42-4E3B-93C8-366713C6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501" y="2436690"/>
            <a:ext cx="182896" cy="18289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DCF2FC7-DEFA-471D-84BB-A18BC3E805B3}"/>
              </a:ext>
            </a:extLst>
          </p:cNvPr>
          <p:cNvSpPr txBox="1"/>
          <p:nvPr/>
        </p:nvSpPr>
        <p:spPr>
          <a:xfrm>
            <a:off x="4923777" y="3152001"/>
            <a:ext cx="1528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black"/>
                </a:solidFill>
                <a:latin typeface="Calibri"/>
                <a:cs typeface="+mn-cs"/>
              </a:rPr>
              <a:t>Hansi Mustermann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668ABB-F08D-4345-85A6-90C5518209EF}"/>
              </a:ext>
            </a:extLst>
          </p:cNvPr>
          <p:cNvSpPr txBox="1"/>
          <p:nvPr/>
        </p:nvSpPr>
        <p:spPr>
          <a:xfrm>
            <a:off x="5102994" y="3969536"/>
            <a:ext cx="19148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black"/>
                </a:solidFill>
                <a:latin typeface="Calibri"/>
                <a:cs typeface="+mn-cs"/>
              </a:rPr>
              <a:t>Herr/ Frau  Mustermann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133B0E-0F3A-4244-AF47-EADD09F7D7AB}"/>
              </a:ext>
            </a:extLst>
          </p:cNvPr>
          <p:cNvSpPr txBox="1"/>
          <p:nvPr/>
        </p:nvSpPr>
        <p:spPr>
          <a:xfrm>
            <a:off x="4284585" y="3637070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168D3BF-6B1E-4D03-BCDD-491C1B6F07E8}"/>
              </a:ext>
            </a:extLst>
          </p:cNvPr>
          <p:cNvSpPr txBox="1"/>
          <p:nvPr/>
        </p:nvSpPr>
        <p:spPr>
          <a:xfrm>
            <a:off x="1876517" y="3969536"/>
            <a:ext cx="17722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black"/>
                </a:solidFill>
                <a:latin typeface="Calibri"/>
                <a:cs typeface="+mn-cs"/>
              </a:rPr>
              <a:t>Verl, 06.05.21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097C7C9-2294-4C7A-B6EA-40F352699529}"/>
              </a:ext>
            </a:extLst>
          </p:cNvPr>
          <p:cNvSpPr txBox="1"/>
          <p:nvPr/>
        </p:nvSpPr>
        <p:spPr>
          <a:xfrm>
            <a:off x="4284585" y="3530538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1F8BE68-883B-461D-9AA9-3AEE4BA6CFA7}"/>
              </a:ext>
            </a:extLst>
          </p:cNvPr>
          <p:cNvSpPr txBox="1"/>
          <p:nvPr/>
        </p:nvSpPr>
        <p:spPr>
          <a:xfrm>
            <a:off x="3873064" y="3140616"/>
            <a:ext cx="8002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black"/>
                </a:solidFill>
                <a:latin typeface="Calibri"/>
                <a:cs typeface="+mn-cs"/>
              </a:rPr>
              <a:t>06.05.21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42FEB3F-2B73-48A5-8F79-9DAA278D27F9}"/>
              </a:ext>
            </a:extLst>
          </p:cNvPr>
          <p:cNvSpPr txBox="1"/>
          <p:nvPr/>
        </p:nvSpPr>
        <p:spPr>
          <a:xfrm>
            <a:off x="2394752" y="1186424"/>
            <a:ext cx="16135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black"/>
                </a:solidFill>
                <a:latin typeface="Calibri"/>
                <a:cs typeface="+mn-cs"/>
              </a:rPr>
              <a:t>Hansi Mustermann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37CE16C-F961-4E74-A768-36CF6BBA8451}"/>
              </a:ext>
            </a:extLst>
          </p:cNvPr>
          <p:cNvSpPr txBox="1"/>
          <p:nvPr/>
        </p:nvSpPr>
        <p:spPr>
          <a:xfrm>
            <a:off x="2762620" y="1443721"/>
            <a:ext cx="5093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black"/>
                </a:solidFill>
                <a:latin typeface="Calibri"/>
                <a:cs typeface="+mn-cs"/>
              </a:rPr>
              <a:t>6 d</a:t>
            </a:r>
          </a:p>
        </p:txBody>
      </p:sp>
    </p:spTree>
    <p:extLst>
      <p:ext uri="{BB962C8B-B14F-4D97-AF65-F5344CB8AC3E}">
        <p14:creationId xmlns:p14="http://schemas.microsoft.com/office/powerpoint/2010/main" val="383062220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Microsoft Office PowerPoint</Application>
  <PresentationFormat>Bildschirmpräsentation (4:3)</PresentationFormat>
  <Paragraphs>349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45</vt:i4>
      </vt:variant>
    </vt:vector>
  </HeadingPairs>
  <TitlesOfParts>
    <vt:vector size="51" baseType="lpstr">
      <vt:lpstr>Arial</vt:lpstr>
      <vt:lpstr>Calibri</vt:lpstr>
      <vt:lpstr>Century Gothic</vt:lpstr>
      <vt:lpstr>Wingdings</vt:lpstr>
      <vt:lpstr>Larissa</vt:lpstr>
      <vt:lpstr>1_Larissa</vt:lpstr>
      <vt:lpstr>Wahlpflichtunterricht</vt:lpstr>
      <vt:lpstr>Gliederung der Veranstaltung</vt:lpstr>
      <vt:lpstr>Allgemeines zum Wahlpflichtunterricht</vt:lpstr>
      <vt:lpstr>Allgemeines  zum Wahlpflichtunterricht</vt:lpstr>
      <vt:lpstr>Wichtig für die Wahl: </vt:lpstr>
      <vt:lpstr>PowerPoint-Präsentation</vt:lpstr>
      <vt:lpstr>PowerPoint-Präsentation</vt:lpstr>
      <vt:lpstr>Beratung / Wahl</vt:lpstr>
      <vt:lpstr>PowerPoint-Präsentation</vt:lpstr>
      <vt:lpstr> Wahlpflichtfächer ab Klasse 7 </vt:lpstr>
      <vt:lpstr> Warum Spanisch? </vt:lpstr>
      <vt:lpstr>Wer sollte das Fach wählen?</vt:lpstr>
      <vt:lpstr>Leistungsbewertung  im Fach Spanisch</vt:lpstr>
      <vt:lpstr>Wahlpflichtfächer ab Klasse 7</vt:lpstr>
      <vt:lpstr> Warum Naturwissenschaften? </vt:lpstr>
      <vt:lpstr> Methoden und Kennzeichen  des WP- Faches Naturwissenschaften </vt:lpstr>
      <vt:lpstr> Wer sollte das Fach wählen? </vt:lpstr>
      <vt:lpstr> Inhaltsfelder  Jahrgangsstufe 7/8 </vt:lpstr>
      <vt:lpstr> Differenzierung Chemie/Physik ab JG 9 </vt:lpstr>
      <vt:lpstr> Differenzierung Chemie/Biologie ab JG 9 </vt:lpstr>
      <vt:lpstr>Leistungsbewertung  im Fach Naturwissenschaften</vt:lpstr>
      <vt:lpstr>  Wahlpflichtfächer ab Klasss7  Arbeitslehre   </vt:lpstr>
      <vt:lpstr> Warum Arbeitslehre? </vt:lpstr>
      <vt:lpstr> Methoden und Kennzeichen des WP-Faches Arbeitslehre </vt:lpstr>
      <vt:lpstr> Wer sollte das Fach wählen? </vt:lpstr>
      <vt:lpstr>Anteile WP-Unterricht Hauswirtschaft und Technik</vt:lpstr>
      <vt:lpstr> Inhaltsfelder  Hauswirtschaft Jahrgang 7 </vt:lpstr>
      <vt:lpstr> Inhaltsfelder  Hauswirtschaft Jahrgang 8 </vt:lpstr>
      <vt:lpstr> Inhaltsfelder  Hauswirtschaft Jahrgang 9 </vt:lpstr>
      <vt:lpstr> Inhaltsfelder  Hauswirtschaft Jahrgang 9 </vt:lpstr>
      <vt:lpstr> Inhaltsfelder  Hauswirtschaft Jahrgang 10 </vt:lpstr>
      <vt:lpstr> Inhaltsfelder  Technik Jahrgang 7 </vt:lpstr>
      <vt:lpstr> Inhaltsfelder  Technik Jahrgang 8 </vt:lpstr>
      <vt:lpstr> Inhaltsfelder  Technik Jahrgang 9 </vt:lpstr>
      <vt:lpstr> Inhaltsfelder  Technik Jahrgang 10 </vt:lpstr>
      <vt:lpstr>Leistungsbewertung  im Fach Arbeitslehre</vt:lpstr>
      <vt:lpstr>Wahlpflichtfächer ab Klasse 7</vt:lpstr>
      <vt:lpstr> Warum Darstellen und Gestalten </vt:lpstr>
      <vt:lpstr> Methoden und Kennzeichen  des WP-Faches D&amp;G </vt:lpstr>
      <vt:lpstr>Wer sollte das Fach wählen?</vt:lpstr>
      <vt:lpstr>Leistungsbewertung  im Fach Darstellen und Gestalten</vt:lpstr>
      <vt:lpstr>Leistungsbewertung  im Fach Darstellen und Gestalten</vt:lpstr>
      <vt:lpstr> Vielen Dank für Ihre Aufmerksamkeit! </vt:lpstr>
      <vt:lpstr>PowerPoint-Präsentation</vt:lpstr>
      <vt:lpstr>WP-Fach im Kontext der Abschlüsse nach Klasse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Vorbereitung AG</dc:title>
  <dc:creator>DSchluckebier</dc:creator>
  <cp:lastModifiedBy>Natalia Paris</cp:lastModifiedBy>
  <cp:revision>258</cp:revision>
  <dcterms:created xsi:type="dcterms:W3CDTF">2017-10-07T15:28:00Z</dcterms:created>
  <dcterms:modified xsi:type="dcterms:W3CDTF">2021-05-11T20:02:25Z</dcterms:modified>
</cp:coreProperties>
</file>