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39" r:id="rId3"/>
    <p:sldId id="341" r:id="rId4"/>
    <p:sldId id="337" r:id="rId5"/>
    <p:sldId id="323" r:id="rId6"/>
    <p:sldId id="342" r:id="rId7"/>
    <p:sldId id="340" r:id="rId8"/>
    <p:sldId id="33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346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063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0937-B453-4561-9609-72F8B5BE0FF1}" type="datetime1">
              <a:rPr lang="de-DE"/>
              <a:pPr>
                <a:defRPr/>
              </a:pPr>
              <a:t>06.05.2021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BiSS_Hauptschulen_Detmold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4E07-1960-4BF9-94F5-25538393E3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13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787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966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452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4068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1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23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529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188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F8F4A-095B-4A5A-B0DD-FFCF053D3287}" type="datetime1">
              <a:rPr lang="de-DE"/>
              <a:pPr>
                <a:defRPr/>
              </a:pPr>
              <a:t>06.05.2021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BiSS_Hauptschulen_Detmold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4D0D9-F382-465E-A4CC-3198E573F4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 rot="21295248">
            <a:off x="-293564" y="5587704"/>
            <a:ext cx="12927544" cy="1729966"/>
          </a:xfrm>
          <a:prstGeom prst="rect">
            <a:avLst/>
          </a:prstGeom>
          <a:solidFill>
            <a:srgbClr val="008000"/>
          </a:solidFill>
          <a:scene3d>
            <a:camera prst="orthographicFront">
              <a:rot lat="0" lon="0" rev="21414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2" name="Picture 7" descr="GE Verl Logo weiss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208433" y="5445126"/>
            <a:ext cx="331046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Element 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9667" y="6021388"/>
            <a:ext cx="398356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74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9576" y="476673"/>
            <a:ext cx="7772400" cy="1470025"/>
          </a:xfrm>
        </p:spPr>
        <p:txBody>
          <a:bodyPr/>
          <a:lstStyle/>
          <a:p>
            <a:r>
              <a:rPr lang="de-DE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Wahlpflichtunterricht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65436" y="2636912"/>
            <a:ext cx="7848872" cy="2952328"/>
          </a:xfrm>
        </p:spPr>
        <p:txBody>
          <a:bodyPr/>
          <a:lstStyle/>
          <a:p>
            <a:endParaRPr lang="de-DE" sz="4400" dirty="0">
              <a:solidFill>
                <a:schemeClr val="tx1"/>
              </a:solidFill>
            </a:endParaRPr>
          </a:p>
          <a:p>
            <a:r>
              <a:rPr lang="de-DE" sz="4400" dirty="0">
                <a:solidFill>
                  <a:schemeClr val="tx1"/>
                </a:solidFill>
              </a:rPr>
              <a:t>Herzlich Willkommen  Informationen für Schülerinnen und Schüler im Jahrgang 6</a:t>
            </a:r>
          </a:p>
          <a:p>
            <a:endParaRPr lang="de-DE" dirty="0"/>
          </a:p>
        </p:txBody>
      </p:sp>
      <p:pic>
        <p:nvPicPr>
          <p:cNvPr id="4" name="Picture 11" descr="L:\Fotos_Schule\DSC078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7981"/>
          <a:stretch/>
        </p:blipFill>
        <p:spPr bwMode="auto">
          <a:xfrm>
            <a:off x="5087888" y="1556792"/>
            <a:ext cx="1987944" cy="16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9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4CE33A4-BD45-48D3-9302-6AB23FE7D7A1}"/>
              </a:ext>
            </a:extLst>
          </p:cNvPr>
          <p:cNvSpPr txBox="1"/>
          <p:nvPr/>
        </p:nvSpPr>
        <p:spPr>
          <a:xfrm>
            <a:off x="3700526" y="155942"/>
            <a:ext cx="3534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highlight>
                  <a:srgbClr val="00FF00"/>
                </a:highlight>
              </a:rPr>
              <a:t>Wahlpflichtunterricht ab Jahrgang 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6CE67D-1573-448C-B3F1-727150C97E17}"/>
              </a:ext>
            </a:extLst>
          </p:cNvPr>
          <p:cNvSpPr txBox="1"/>
          <p:nvPr/>
        </p:nvSpPr>
        <p:spPr>
          <a:xfrm>
            <a:off x="4220454" y="2175189"/>
            <a:ext cx="32353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u="sng" dirty="0">
                <a:solidFill>
                  <a:srgbClr val="00B050"/>
                </a:solidFill>
              </a:rPr>
              <a:t>Die Fächer</a:t>
            </a:r>
            <a:endParaRPr lang="de-DE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rgbClr val="000000"/>
                </a:solidFill>
              </a:rPr>
              <a:t>Spanisch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rgbClr val="000000"/>
                </a:solidFill>
              </a:rPr>
              <a:t> Arbeitslehre HW, TC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rgbClr val="000000"/>
                </a:solidFill>
              </a:rPr>
              <a:t>Naturwissenschaften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rgbClr val="000000"/>
                </a:solidFill>
              </a:rPr>
              <a:t> Darstellen und Gestalten</a:t>
            </a:r>
          </a:p>
          <a:p>
            <a:pPr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rgbClr val="FF0000"/>
                </a:solidFill>
              </a:rPr>
              <a:t>Das WP-Fach ist ein Hauptfach </a:t>
            </a:r>
            <a:r>
              <a:rPr lang="de-DE" sz="1200" b="1" dirty="0"/>
              <a:t>(2 Arbeiten pro HJ)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r>
              <a:rPr lang="de-DE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1D1CA9-9111-4DBA-82E5-0B138B1F91F2}"/>
              </a:ext>
            </a:extLst>
          </p:cNvPr>
          <p:cNvSpPr txBox="1"/>
          <p:nvPr/>
        </p:nvSpPr>
        <p:spPr>
          <a:xfrm>
            <a:off x="8566230" y="1259549"/>
            <a:ext cx="362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chemeClr val="accent1"/>
                </a:solidFill>
              </a:rPr>
              <a:t>Beratung</a:t>
            </a:r>
          </a:p>
          <a:p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Hier und Heute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Elterninformationsabend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KlassenlehrerInnen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85F66D-B2F6-4B1B-AB53-4136304DFF1A}"/>
              </a:ext>
            </a:extLst>
          </p:cNvPr>
          <p:cNvSpPr txBox="1"/>
          <p:nvPr/>
        </p:nvSpPr>
        <p:spPr>
          <a:xfrm>
            <a:off x="123027" y="289644"/>
            <a:ext cx="2790792" cy="569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rgbClr val="E125D4"/>
                </a:solidFill>
              </a:rPr>
              <a:t>Die Wahl</a:t>
            </a:r>
          </a:p>
          <a:p>
            <a:endParaRPr lang="de-DE" sz="2800" dirty="0">
              <a:solidFill>
                <a:srgbClr val="E125D4"/>
              </a:solidFill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sz="2400" kern="0" dirty="0">
                <a:cs typeface="Arial"/>
              </a:rPr>
              <a:t>wähle das Fach, für das du dich  besonders interessierst  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sz="2400" kern="0" dirty="0">
                <a:cs typeface="Arial"/>
              </a:rPr>
              <a:t>das Fach, für das du dich gern engagieren willst.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sz="2400" kern="0" dirty="0">
                <a:cs typeface="Arial"/>
              </a:rPr>
              <a:t>deine Wahl ist </a:t>
            </a:r>
            <a:r>
              <a:rPr lang="de-DE" sz="2400" kern="0" dirty="0">
                <a:solidFill>
                  <a:srgbClr val="FF0000"/>
                </a:solidFill>
                <a:cs typeface="Arial"/>
              </a:rPr>
              <a:t>endgültig </a:t>
            </a:r>
            <a:r>
              <a:rPr lang="de-DE" sz="2400" kern="0" dirty="0">
                <a:cs typeface="Arial"/>
              </a:rPr>
              <a:t>bis Klasse 10</a:t>
            </a: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de-DE" sz="1400" kern="0" dirty="0">
              <a:latin typeface="Arial"/>
              <a:cs typeface="Arial"/>
            </a:endParaRPr>
          </a:p>
          <a:p>
            <a:endParaRPr lang="de-DE" sz="1400" dirty="0">
              <a:solidFill>
                <a:srgbClr val="E125D4"/>
              </a:solidFill>
            </a:endParaRPr>
          </a:p>
          <a:p>
            <a:endParaRPr lang="de-DE" sz="2000" dirty="0">
              <a:solidFill>
                <a:srgbClr val="E125D4"/>
              </a:solidFill>
            </a:endParaRPr>
          </a:p>
          <a:p>
            <a:endParaRPr lang="de-DE" sz="2800" dirty="0">
              <a:solidFill>
                <a:srgbClr val="E125D4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125A5F-C03E-43D4-939A-F269ADD9BB96}"/>
              </a:ext>
            </a:extLst>
          </p:cNvPr>
          <p:cNvSpPr txBox="1"/>
          <p:nvPr/>
        </p:nvSpPr>
        <p:spPr>
          <a:xfrm rot="1680445">
            <a:off x="9775423" y="3840823"/>
            <a:ext cx="212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rgbClr val="FF0000"/>
                </a:solidFill>
              </a:rPr>
              <a:t>Wahlzettel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Per Post</a:t>
            </a:r>
          </a:p>
        </p:txBody>
      </p:sp>
      <p:pic>
        <p:nvPicPr>
          <p:cNvPr id="5" name="Grafik 4" descr="Kolben">
            <a:extLst>
              <a:ext uri="{FF2B5EF4-FFF2-40B4-BE49-F238E27FC236}">
                <a16:creationId xmlns:a16="http://schemas.microsoft.com/office/drawing/2014/main" id="{8CAE3D78-F376-42B2-B3BE-B89141A4D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1050" y="1120353"/>
            <a:ext cx="711097" cy="711097"/>
          </a:xfrm>
          <a:prstGeom prst="rect">
            <a:avLst/>
          </a:prstGeom>
        </p:spPr>
      </p:pic>
      <p:pic>
        <p:nvPicPr>
          <p:cNvPr id="14" name="Grafik 13" descr="DJ">
            <a:extLst>
              <a:ext uri="{FF2B5EF4-FFF2-40B4-BE49-F238E27FC236}">
                <a16:creationId xmlns:a16="http://schemas.microsoft.com/office/drawing/2014/main" id="{4152B695-7A26-4F36-8262-B6FB2C160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6867" y="1384096"/>
            <a:ext cx="568478" cy="568478"/>
          </a:xfrm>
          <a:prstGeom prst="rect">
            <a:avLst/>
          </a:prstGeom>
        </p:spPr>
      </p:pic>
      <p:pic>
        <p:nvPicPr>
          <p:cNvPr id="16" name="Grafik 15" descr="Obstschüssel">
            <a:extLst>
              <a:ext uri="{FF2B5EF4-FFF2-40B4-BE49-F238E27FC236}">
                <a16:creationId xmlns:a16="http://schemas.microsoft.com/office/drawing/2014/main" id="{F16189C0-1FB2-417C-955D-078E131ED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5138" y="982581"/>
            <a:ext cx="512792" cy="512792"/>
          </a:xfrm>
          <a:prstGeom prst="rect">
            <a:avLst/>
          </a:prstGeom>
        </p:spPr>
      </p:pic>
      <p:pic>
        <p:nvPicPr>
          <p:cNvPr id="20" name="Grafik 19" descr="Rakete">
            <a:extLst>
              <a:ext uri="{FF2B5EF4-FFF2-40B4-BE49-F238E27FC236}">
                <a16:creationId xmlns:a16="http://schemas.microsoft.com/office/drawing/2014/main" id="{A6975469-0FDB-478D-9614-98CB9D396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9524" y="1475902"/>
            <a:ext cx="568477" cy="568477"/>
          </a:xfrm>
          <a:prstGeom prst="rect">
            <a:avLst/>
          </a:prstGeom>
        </p:spPr>
      </p:pic>
      <p:pic>
        <p:nvPicPr>
          <p:cNvPr id="22" name="Grafik 21" descr="Theater">
            <a:extLst>
              <a:ext uri="{FF2B5EF4-FFF2-40B4-BE49-F238E27FC236}">
                <a16:creationId xmlns:a16="http://schemas.microsoft.com/office/drawing/2014/main" id="{0B17C5A2-0EAB-4A7A-BD27-F64CFEC19F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01960" y="1037326"/>
            <a:ext cx="573081" cy="573081"/>
          </a:xfrm>
          <a:prstGeom prst="rect">
            <a:avLst/>
          </a:prstGeom>
        </p:spPr>
      </p:pic>
      <p:pic>
        <p:nvPicPr>
          <p:cNvPr id="23" name="Picture 2" descr="Beratung">
            <a:extLst>
              <a:ext uri="{FF2B5EF4-FFF2-40B4-BE49-F238E27FC236}">
                <a16:creationId xmlns:a16="http://schemas.microsoft.com/office/drawing/2014/main" id="{D3944060-259C-4BBE-983A-354CE00B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419" y="772883"/>
            <a:ext cx="1095478" cy="10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6EED3EB-12CD-40E1-A13A-83436ABF12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1601" y="2914302"/>
            <a:ext cx="572218" cy="5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4FB41C9-BEE4-4AA6-A5DF-A942999E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897" y="211125"/>
            <a:ext cx="7001146" cy="50286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403AFB-955B-43F4-A7CD-1FEE0C064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25" y="2592860"/>
            <a:ext cx="243914" cy="2413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E2BE87-0C42-4E3B-93C8-366713C6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667" y="2105919"/>
            <a:ext cx="243861" cy="2438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DCF2FC7-DEFA-471D-84BB-A18BC3E805B3}"/>
              </a:ext>
            </a:extLst>
          </p:cNvPr>
          <p:cNvSpPr txBox="1"/>
          <p:nvPr/>
        </p:nvSpPr>
        <p:spPr>
          <a:xfrm>
            <a:off x="6565036" y="3059668"/>
            <a:ext cx="203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Hansi Mustermann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668ABB-F08D-4345-85A6-90C5518209EF}"/>
              </a:ext>
            </a:extLst>
          </p:cNvPr>
          <p:cNvSpPr txBox="1"/>
          <p:nvPr/>
        </p:nvSpPr>
        <p:spPr>
          <a:xfrm>
            <a:off x="6803992" y="4149715"/>
            <a:ext cx="255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Herr/ Frau  Mustermann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133B0E-0F3A-4244-AF47-EADD09F7D7AB}"/>
              </a:ext>
            </a:extLst>
          </p:cNvPr>
          <p:cNvSpPr txBox="1"/>
          <p:nvPr/>
        </p:nvSpPr>
        <p:spPr>
          <a:xfrm>
            <a:off x="5712780" y="3706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168D3BF-6B1E-4D03-BCDD-491C1B6F07E8}"/>
              </a:ext>
            </a:extLst>
          </p:cNvPr>
          <p:cNvSpPr txBox="1"/>
          <p:nvPr/>
        </p:nvSpPr>
        <p:spPr>
          <a:xfrm>
            <a:off x="2502023" y="4149715"/>
            <a:ext cx="23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Verl, 06.05.21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97C7C9-2294-4C7A-B6EA-40F352699529}"/>
              </a:ext>
            </a:extLst>
          </p:cNvPr>
          <p:cNvSpPr txBox="1"/>
          <p:nvPr/>
        </p:nvSpPr>
        <p:spPr>
          <a:xfrm>
            <a:off x="5712780" y="35643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F8BE68-883B-461D-9AA9-3AEE4BA6CFA7}"/>
              </a:ext>
            </a:extLst>
          </p:cNvPr>
          <p:cNvSpPr txBox="1"/>
          <p:nvPr/>
        </p:nvSpPr>
        <p:spPr>
          <a:xfrm>
            <a:off x="5164085" y="304448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06.05.21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42FEB3F-2B73-48A5-8F79-9DAA278D27F9}"/>
              </a:ext>
            </a:extLst>
          </p:cNvPr>
          <p:cNvSpPr txBox="1"/>
          <p:nvPr/>
        </p:nvSpPr>
        <p:spPr>
          <a:xfrm>
            <a:off x="3193002" y="438899"/>
            <a:ext cx="215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Hansi Mustermann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37CE16C-F961-4E74-A768-36CF6BBA8451}"/>
              </a:ext>
            </a:extLst>
          </p:cNvPr>
          <p:cNvSpPr txBox="1"/>
          <p:nvPr/>
        </p:nvSpPr>
        <p:spPr>
          <a:xfrm>
            <a:off x="3683493" y="781961"/>
            <a:ext cx="67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 d</a:t>
            </a:r>
          </a:p>
        </p:txBody>
      </p:sp>
    </p:spTree>
    <p:extLst>
      <p:ext uri="{BB962C8B-B14F-4D97-AF65-F5344CB8AC3E}">
        <p14:creationId xmlns:p14="http://schemas.microsoft.com/office/powerpoint/2010/main" val="383062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2ACF5833-03B0-49B2-A823-E8C79D334217}"/>
              </a:ext>
            </a:extLst>
          </p:cNvPr>
          <p:cNvSpPr/>
          <p:nvPr/>
        </p:nvSpPr>
        <p:spPr>
          <a:xfrm>
            <a:off x="5448580" y="3150253"/>
            <a:ext cx="2676525" cy="13811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Spanisch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6579141-476C-4274-98D1-9BC00DFAAE6C}"/>
              </a:ext>
            </a:extLst>
          </p:cNvPr>
          <p:cNvSpPr/>
          <p:nvPr/>
        </p:nvSpPr>
        <p:spPr>
          <a:xfrm>
            <a:off x="9151748" y="1836994"/>
            <a:ext cx="1870129" cy="85240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Warum?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EE0E57A-A97B-483F-AE43-AECC3679F2DB}"/>
              </a:ext>
            </a:extLst>
          </p:cNvPr>
          <p:cNvSpPr/>
          <p:nvPr/>
        </p:nvSpPr>
        <p:spPr>
          <a:xfrm>
            <a:off x="1170123" y="1836994"/>
            <a:ext cx="1870129" cy="85240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Wer?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89DE469-E1F4-4E6C-A99B-58AC99053F22}"/>
              </a:ext>
            </a:extLst>
          </p:cNvPr>
          <p:cNvCxnSpPr>
            <a:cxnSpLocks/>
            <a:stCxn id="2" idx="6"/>
            <a:endCxn id="3" idx="2"/>
          </p:cNvCxnSpPr>
          <p:nvPr/>
        </p:nvCxnSpPr>
        <p:spPr>
          <a:xfrm flipV="1">
            <a:off x="8125105" y="2263197"/>
            <a:ext cx="1026643" cy="157761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AEDE840-D17E-4CCF-9233-3EB2B8871184}"/>
              </a:ext>
            </a:extLst>
          </p:cNvPr>
          <p:cNvCxnSpPr>
            <a:cxnSpLocks/>
            <a:stCxn id="2" idx="2"/>
            <a:endCxn id="5" idx="6"/>
          </p:cNvCxnSpPr>
          <p:nvPr/>
        </p:nvCxnSpPr>
        <p:spPr>
          <a:xfrm flipH="1" flipV="1">
            <a:off x="3040252" y="2263197"/>
            <a:ext cx="2408328" cy="157761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26A90A2-5DF2-4F6D-AA9D-AE2D5A22B33D}"/>
              </a:ext>
            </a:extLst>
          </p:cNvPr>
          <p:cNvSpPr txBox="1"/>
          <p:nvPr/>
        </p:nvSpPr>
        <p:spPr>
          <a:xfrm>
            <a:off x="7079899" y="645025"/>
            <a:ext cx="206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Weltsprache nach Englisch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745BEF9-5D14-4E75-8637-4DA797112434}"/>
              </a:ext>
            </a:extLst>
          </p:cNvPr>
          <p:cNvSpPr txBox="1"/>
          <p:nvPr/>
        </p:nvSpPr>
        <p:spPr>
          <a:xfrm>
            <a:off x="9141174" y="3246895"/>
            <a:ext cx="2061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2. Fremdsprache erfüllt Abiturzulassung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ACD142E-616A-445D-B5DC-DC152EB27178}"/>
              </a:ext>
            </a:extLst>
          </p:cNvPr>
          <p:cNvCxnSpPr>
            <a:stCxn id="3" idx="0"/>
            <a:endCxn id="10" idx="2"/>
          </p:cNvCxnSpPr>
          <p:nvPr/>
        </p:nvCxnSpPr>
        <p:spPr>
          <a:xfrm flipH="1" flipV="1">
            <a:off x="8110537" y="1352911"/>
            <a:ext cx="1976276" cy="4840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7B81650-11DC-4BBB-B3BB-28AFACB31B34}"/>
              </a:ext>
            </a:extLst>
          </p:cNvPr>
          <p:cNvCxnSpPr>
            <a:stCxn id="3" idx="4"/>
            <a:endCxn id="18" idx="0"/>
          </p:cNvCxnSpPr>
          <p:nvPr/>
        </p:nvCxnSpPr>
        <p:spPr>
          <a:xfrm>
            <a:off x="10086813" y="2689400"/>
            <a:ext cx="84999" cy="55749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FF380677-A7E3-49E6-B3FB-F26BFD5546FE}"/>
              </a:ext>
            </a:extLst>
          </p:cNvPr>
          <p:cNvSpPr txBox="1"/>
          <p:nvPr/>
        </p:nvSpPr>
        <p:spPr>
          <a:xfrm>
            <a:off x="3378631" y="681925"/>
            <a:ext cx="2557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Sprachbegabte und Interessierte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DA0C82C-2551-4DB8-8E7D-C2AD4FB5E232}"/>
              </a:ext>
            </a:extLst>
          </p:cNvPr>
          <p:cNvSpPr txBox="1"/>
          <p:nvPr/>
        </p:nvSpPr>
        <p:spPr>
          <a:xfrm>
            <a:off x="3877282" y="1701879"/>
            <a:ext cx="206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super Arbeitsverhalten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2C4F804-D5A4-4BEB-AEAD-6758CD9BB8D9}"/>
              </a:ext>
            </a:extLst>
          </p:cNvPr>
          <p:cNvSpPr txBox="1"/>
          <p:nvPr/>
        </p:nvSpPr>
        <p:spPr>
          <a:xfrm>
            <a:off x="247973" y="681925"/>
            <a:ext cx="242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Eigeninitiative und Durchhaltevermögen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8DD66B3-70BC-4A21-A878-1D35FED689CE}"/>
              </a:ext>
            </a:extLst>
          </p:cNvPr>
          <p:cNvSpPr txBox="1"/>
          <p:nvPr/>
        </p:nvSpPr>
        <p:spPr>
          <a:xfrm>
            <a:off x="2575303" y="3103274"/>
            <a:ext cx="2030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Vorteil: (sehr) gute Note in 1. Fremdsprache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A9C295-1C59-440F-9DC8-BBD1820A248E}"/>
              </a:ext>
            </a:extLst>
          </p:cNvPr>
          <p:cNvSpPr txBox="1"/>
          <p:nvPr/>
        </p:nvSpPr>
        <p:spPr>
          <a:xfrm>
            <a:off x="211811" y="2890844"/>
            <a:ext cx="197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Offenheit für andere Kulturen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D9000DC8-89AD-4553-803B-B33A48F40A97}"/>
              </a:ext>
            </a:extLst>
          </p:cNvPr>
          <p:cNvCxnSpPr>
            <a:stCxn id="5" idx="1"/>
            <a:endCxn id="25" idx="2"/>
          </p:cNvCxnSpPr>
          <p:nvPr/>
        </p:nvCxnSpPr>
        <p:spPr>
          <a:xfrm flipV="1">
            <a:off x="1443997" y="1389811"/>
            <a:ext cx="15427" cy="57201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258C6DC1-DF86-4AD4-8365-BBF05B091F0A}"/>
              </a:ext>
            </a:extLst>
          </p:cNvPr>
          <p:cNvCxnSpPr>
            <a:stCxn id="5" idx="7"/>
            <a:endCxn id="23" idx="1"/>
          </p:cNvCxnSpPr>
          <p:nvPr/>
        </p:nvCxnSpPr>
        <p:spPr>
          <a:xfrm flipV="1">
            <a:off x="2766378" y="1035868"/>
            <a:ext cx="612253" cy="9259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B964EF4-D3DB-405F-BF13-B2BF618B3BBF}"/>
              </a:ext>
            </a:extLst>
          </p:cNvPr>
          <p:cNvCxnSpPr>
            <a:stCxn id="5" idx="3"/>
            <a:endCxn id="27" idx="0"/>
          </p:cNvCxnSpPr>
          <p:nvPr/>
        </p:nvCxnSpPr>
        <p:spPr>
          <a:xfrm flipH="1">
            <a:off x="1200999" y="2564568"/>
            <a:ext cx="242998" cy="32627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B3C5B729-EBE4-4CF1-A52C-360D37EC8EFA}"/>
              </a:ext>
            </a:extLst>
          </p:cNvPr>
          <p:cNvCxnSpPr>
            <a:stCxn id="24" idx="1"/>
            <a:endCxn id="5" idx="6"/>
          </p:cNvCxnSpPr>
          <p:nvPr/>
        </p:nvCxnSpPr>
        <p:spPr>
          <a:xfrm flipH="1">
            <a:off x="3040252" y="2055822"/>
            <a:ext cx="837030" cy="2073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F63E80C9-FA5B-42C4-AC86-90A59BAFD623}"/>
              </a:ext>
            </a:extLst>
          </p:cNvPr>
          <p:cNvCxnSpPr>
            <a:stCxn id="5" idx="4"/>
            <a:endCxn id="26" idx="1"/>
          </p:cNvCxnSpPr>
          <p:nvPr/>
        </p:nvCxnSpPr>
        <p:spPr>
          <a:xfrm>
            <a:off x="2105188" y="2689400"/>
            <a:ext cx="470115" cy="92170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fik 43">
            <a:extLst>
              <a:ext uri="{FF2B5EF4-FFF2-40B4-BE49-F238E27FC236}">
                <a16:creationId xmlns:a16="http://schemas.microsoft.com/office/drawing/2014/main" id="{641832B1-3AD6-443E-BF2B-39DD89C2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744" y="97822"/>
            <a:ext cx="1994140" cy="13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B052AFF-CDE2-4DBD-B9FB-D92693BE3A71}"/>
              </a:ext>
            </a:extLst>
          </p:cNvPr>
          <p:cNvSpPr txBox="1">
            <a:spLocks/>
          </p:cNvSpPr>
          <p:nvPr/>
        </p:nvSpPr>
        <p:spPr bwMode="auto">
          <a:xfrm>
            <a:off x="1852646" y="177155"/>
            <a:ext cx="3600400" cy="1256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</a:rPr>
              <a:t>Technik Jahrgang 7</a:t>
            </a:r>
          </a:p>
          <a:p>
            <a:pPr>
              <a:defRPr/>
            </a:pPr>
            <a:r>
              <a:rPr lang="de-DE" alt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Bauen &amp; Wohnen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Wohnformen, Bedürfnisse des Wohnens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Inhaltsfeld technische Geräte 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Aufbau technischer Maschinen am Beispiel der Maschinen im Technikraum</a:t>
            </a: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br>
              <a:rPr lang="de-DE" altLang="de-DE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sz="1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058C2E5-2CA1-4E4B-A7AD-D71236260B27}"/>
              </a:ext>
            </a:extLst>
          </p:cNvPr>
          <p:cNvSpPr txBox="1">
            <a:spLocks/>
          </p:cNvSpPr>
          <p:nvPr/>
        </p:nvSpPr>
        <p:spPr bwMode="auto">
          <a:xfrm>
            <a:off x="5723667" y="177155"/>
            <a:ext cx="3600400" cy="1039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</a:rPr>
              <a:t>Technik Jahrgang 8</a:t>
            </a:r>
          </a:p>
          <a:p>
            <a:pPr>
              <a:defRPr/>
            </a:pPr>
            <a:r>
              <a:rPr lang="de-DE" alt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Produktionsprozesse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Einzel- und Serienfertigung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Entwerfen und Optimieren eigener Werkstücke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Arbeitsschutz </a:t>
            </a: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br>
              <a:rPr lang="de-DE" altLang="de-DE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sz="1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57879B-A26D-40D1-8C6F-D7FAFE4AADDF}"/>
              </a:ext>
            </a:extLst>
          </p:cNvPr>
          <p:cNvSpPr txBox="1">
            <a:spLocks/>
          </p:cNvSpPr>
          <p:nvPr/>
        </p:nvSpPr>
        <p:spPr bwMode="auto">
          <a:xfrm>
            <a:off x="1759113" y="3284817"/>
            <a:ext cx="3600400" cy="12566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</a:rPr>
              <a:t>Technik Jahrgang 9</a:t>
            </a:r>
          </a:p>
          <a:p>
            <a:pPr>
              <a:defRPr/>
            </a:pPr>
            <a:r>
              <a:rPr lang="de-DE" alt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Mobilität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Das E-Auto … eine saubere Lösung?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Transport- und Verkehrsmittel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Getriebe und Motoren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Bau eines eigenen Fahrzeuges mit Antrieb</a:t>
            </a: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br>
              <a:rPr lang="de-DE" altLang="de-DE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sz="12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087C5C-EB64-402F-9CE4-4B669E21B9CB}"/>
              </a:ext>
            </a:extLst>
          </p:cNvPr>
          <p:cNvSpPr/>
          <p:nvPr/>
        </p:nvSpPr>
        <p:spPr>
          <a:xfrm>
            <a:off x="4223792" y="1891254"/>
            <a:ext cx="288032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Wahlpflichtunterricht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Arbeitslehre: Technik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CB99688-CB82-4D4D-A3A8-E440E65F1458}"/>
              </a:ext>
            </a:extLst>
          </p:cNvPr>
          <p:cNvSpPr txBox="1">
            <a:spLocks/>
          </p:cNvSpPr>
          <p:nvPr/>
        </p:nvSpPr>
        <p:spPr bwMode="auto">
          <a:xfrm>
            <a:off x="6335375" y="4030643"/>
            <a:ext cx="4161773" cy="1256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</a:rPr>
              <a:t>Technik Jahrgang 10</a:t>
            </a:r>
          </a:p>
          <a:p>
            <a:r>
              <a:rPr lang="de-DE" alt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Berufsorientierung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Berufsfelder, Ausbildung und Studium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Inhaltsfeld Produktlebenszyklen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lange halten technische Geräte? </a:t>
            </a:r>
          </a:p>
          <a:p>
            <a:pPr>
              <a:defRPr/>
            </a:pPr>
            <a:r>
              <a:rPr lang="de-DE" altLang="de-DE" sz="1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Abfallrecycling und Gewinnung Bodenschätze</a:t>
            </a: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br>
              <a:rPr lang="de-DE" altLang="de-DE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sz="1200" dirty="0"/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90E2185C-DB91-428B-8C5D-45245FD91E03}"/>
              </a:ext>
            </a:extLst>
          </p:cNvPr>
          <p:cNvCxnSpPr>
            <a:cxnSpLocks/>
            <a:stCxn id="4" idx="2"/>
            <a:endCxn id="7" idx="1"/>
          </p:cNvCxnSpPr>
          <p:nvPr/>
        </p:nvCxnSpPr>
        <p:spPr>
          <a:xfrm rot="16200000" flipH="1">
            <a:off x="3851951" y="1234690"/>
            <a:ext cx="594548" cy="9927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39EE6EB9-8649-4568-9401-516B48FA5F45}"/>
              </a:ext>
            </a:extLst>
          </p:cNvPr>
          <p:cNvCxnSpPr>
            <a:cxnSpLocks/>
            <a:stCxn id="7" idx="7"/>
            <a:endCxn id="5" idx="2"/>
          </p:cNvCxnSpPr>
          <p:nvPr/>
        </p:nvCxnSpPr>
        <p:spPr>
          <a:xfrm rot="5400000" flipH="1" flipV="1">
            <a:off x="6697284" y="1201760"/>
            <a:ext cx="811598" cy="8415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2DB31E3D-48F2-411F-AC8D-DC4E0F0106CD}"/>
              </a:ext>
            </a:extLst>
          </p:cNvPr>
          <p:cNvCxnSpPr>
            <a:cxnSpLocks/>
            <a:stCxn id="6" idx="0"/>
            <a:endCxn id="7" idx="3"/>
          </p:cNvCxnSpPr>
          <p:nvPr/>
        </p:nvCxnSpPr>
        <p:spPr>
          <a:xfrm rot="5400000" flipH="1" flipV="1">
            <a:off x="3805185" y="2444397"/>
            <a:ext cx="594548" cy="108629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319EB3EC-8677-46DC-BA96-3D12B75234F3}"/>
              </a:ext>
            </a:extLst>
          </p:cNvPr>
          <p:cNvCxnSpPr>
            <a:cxnSpLocks/>
            <a:stCxn id="8" idx="0"/>
            <a:endCxn id="7" idx="5"/>
          </p:cNvCxnSpPr>
          <p:nvPr/>
        </p:nvCxnSpPr>
        <p:spPr>
          <a:xfrm rot="16200000" flipV="1">
            <a:off x="6879093" y="2493475"/>
            <a:ext cx="1340374" cy="17339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fik 48">
            <a:extLst>
              <a:ext uri="{FF2B5EF4-FFF2-40B4-BE49-F238E27FC236}">
                <a16:creationId xmlns:a16="http://schemas.microsoft.com/office/drawing/2014/main" id="{80755496-CE3B-4D4A-8A41-6E1EE39E1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02" y="1429903"/>
            <a:ext cx="1555225" cy="14432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76D8138A-F9E7-45E0-8EEB-CD2CDAD0E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9113" y="4590020"/>
            <a:ext cx="1352178" cy="912316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9F8D7F22-682B-4EB9-A9A4-4E0435CDE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730">
            <a:off x="8953506" y="2144039"/>
            <a:ext cx="1427244" cy="2343122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EC7420F9-E139-4DA1-8608-6DF6DF7A5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900">
            <a:off x="4921821" y="3685209"/>
            <a:ext cx="1062449" cy="1700808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BDDB08D0-BF2E-4AF5-B510-85B0B80BB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552" y="177155"/>
            <a:ext cx="1110882" cy="15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B052AFF-CDE2-4DBD-B9FB-D92693BE3A71}"/>
              </a:ext>
            </a:extLst>
          </p:cNvPr>
          <p:cNvSpPr txBox="1">
            <a:spLocks/>
          </p:cNvSpPr>
          <p:nvPr/>
        </p:nvSpPr>
        <p:spPr bwMode="auto">
          <a:xfrm>
            <a:off x="1852646" y="177155"/>
            <a:ext cx="3600400" cy="1256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</a:rPr>
              <a:t>Hauswirtschaft Jahrgang 7</a:t>
            </a:r>
          </a:p>
          <a:p>
            <a:pPr>
              <a:buClr>
                <a:srgbClr val="000000"/>
              </a:buClr>
              <a:defRPr/>
            </a:pPr>
            <a:r>
              <a:rPr lang="de-DE" altLang="de-DE" sz="1400" b="0" dirty="0">
                <a:solidFill>
                  <a:srgbClr val="000000"/>
                </a:solidFill>
              </a:rPr>
              <a:t>Ernährung</a:t>
            </a:r>
            <a:endParaRPr lang="de-DE" altLang="de-DE" sz="1400" b="0" i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defRPr/>
            </a:pPr>
            <a:r>
              <a:rPr lang="de-DE" altLang="de-DE" sz="1400" b="0" dirty="0">
                <a:solidFill>
                  <a:srgbClr val="000000"/>
                </a:solidFill>
              </a:rPr>
              <a:t>Technik im Haushalt</a:t>
            </a:r>
          </a:p>
          <a:p>
            <a:pPr>
              <a:buClr>
                <a:srgbClr val="000000"/>
              </a:buClr>
              <a:defRPr/>
            </a:pPr>
            <a:r>
              <a:rPr lang="de-DE" altLang="de-DE" sz="1400" b="0" dirty="0">
                <a:solidFill>
                  <a:srgbClr val="000000"/>
                </a:solidFill>
              </a:rPr>
              <a:t>Lebensbereich Wohnen</a:t>
            </a:r>
          </a:p>
          <a:p>
            <a:endParaRPr lang="de-DE" altLang="de-DE" sz="1600" dirty="0">
              <a:solidFill>
                <a:srgbClr val="000000"/>
              </a:solidFill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br>
              <a:rPr lang="de-DE" altLang="de-DE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sz="1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058C2E5-2CA1-4E4B-A7AD-D71236260B27}"/>
              </a:ext>
            </a:extLst>
          </p:cNvPr>
          <p:cNvSpPr txBox="1">
            <a:spLocks/>
          </p:cNvSpPr>
          <p:nvPr/>
        </p:nvSpPr>
        <p:spPr bwMode="auto">
          <a:xfrm>
            <a:off x="5723667" y="177155"/>
            <a:ext cx="3600400" cy="1039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</a:rPr>
              <a:t>Hauswirtschaft Jahrgang 8</a:t>
            </a:r>
          </a:p>
          <a:p>
            <a:pPr>
              <a:buClr>
                <a:srgbClr val="000000"/>
              </a:buClr>
              <a:defRPr/>
            </a:pPr>
            <a:r>
              <a:rPr lang="de-DE" altLang="de-DE" sz="1400" b="0" dirty="0">
                <a:solidFill>
                  <a:srgbClr val="000000"/>
                </a:solidFill>
              </a:rPr>
              <a:t>Produktionsprozesse - </a:t>
            </a:r>
            <a:r>
              <a:rPr lang="de-DE" altLang="de-DE" sz="1400" b="0" dirty="0">
                <a:solidFill>
                  <a:srgbClr val="000000"/>
                </a:solidFill>
                <a:latin typeface="+mn-lt"/>
              </a:rPr>
              <a:t>ist das fair? </a:t>
            </a:r>
          </a:p>
          <a:p>
            <a:pPr>
              <a:buClr>
                <a:srgbClr val="000000"/>
              </a:buClr>
              <a:defRPr/>
            </a:pPr>
            <a:r>
              <a:rPr lang="de-DE" altLang="de-DE" sz="1400" b="0" dirty="0">
                <a:solidFill>
                  <a:srgbClr val="000000"/>
                </a:solidFill>
                <a:latin typeface="+mn-lt"/>
              </a:rPr>
              <a:t>Haushaltsmanagement</a:t>
            </a: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br>
              <a:rPr lang="de-DE" altLang="de-DE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sz="1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57879B-A26D-40D1-8C6F-D7FAFE4AADDF}"/>
              </a:ext>
            </a:extLst>
          </p:cNvPr>
          <p:cNvSpPr txBox="1">
            <a:spLocks/>
          </p:cNvSpPr>
          <p:nvPr/>
        </p:nvSpPr>
        <p:spPr bwMode="auto">
          <a:xfrm>
            <a:off x="1423284" y="3303946"/>
            <a:ext cx="3222322" cy="10857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</a:rPr>
              <a:t>Hauswirtschaft Jahrgang 9</a:t>
            </a:r>
          </a:p>
          <a:p>
            <a:pPr>
              <a:defRPr/>
            </a:pPr>
            <a:r>
              <a:rPr lang="de-DE" altLang="de-DE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Gesundheit und Ernährung</a:t>
            </a:r>
          </a:p>
          <a:p>
            <a:pPr>
              <a:defRPr/>
            </a:pPr>
            <a:r>
              <a:rPr lang="de-DE" altLang="de-DE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Handlungskompetenz im Haushalt</a:t>
            </a:r>
          </a:p>
          <a:p>
            <a:pPr>
              <a:defRPr/>
            </a:pPr>
            <a:r>
              <a:rPr lang="de-DE" altLang="de-DE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Online-</a:t>
            </a:r>
            <a:r>
              <a:rPr lang="de-DE" altLang="de-DE" sz="1400" b="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Ökonimie</a:t>
            </a:r>
            <a:endParaRPr lang="de-DE" altLang="de-DE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</a:t>
            </a: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br>
              <a:rPr lang="de-DE" altLang="de-DE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sz="12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087C5C-EB64-402F-9CE4-4B669E21B9CB}"/>
              </a:ext>
            </a:extLst>
          </p:cNvPr>
          <p:cNvSpPr/>
          <p:nvPr/>
        </p:nvSpPr>
        <p:spPr>
          <a:xfrm>
            <a:off x="4223792" y="1891254"/>
            <a:ext cx="288032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Wahlpflichtunterricht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Arbeitslehre: </a:t>
            </a:r>
            <a:r>
              <a:rPr lang="de-DE" sz="1600" b="1" dirty="0">
                <a:solidFill>
                  <a:schemeClr val="tx1"/>
                </a:solidFill>
              </a:rPr>
              <a:t>Hauswirtschaft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CB99688-CB82-4D4D-A3A8-E440E65F1458}"/>
              </a:ext>
            </a:extLst>
          </p:cNvPr>
          <p:cNvSpPr txBox="1">
            <a:spLocks/>
          </p:cNvSpPr>
          <p:nvPr/>
        </p:nvSpPr>
        <p:spPr bwMode="auto">
          <a:xfrm>
            <a:off x="6335375" y="4030643"/>
            <a:ext cx="4161773" cy="1256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dirty="0">
                <a:solidFill>
                  <a:srgbClr val="000000"/>
                </a:solidFill>
              </a:rPr>
              <a:t>Hauswirtschaft Jahrgang 10</a:t>
            </a:r>
          </a:p>
          <a:p>
            <a:r>
              <a:rPr lang="de-DE" alt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Berufsorientierung</a:t>
            </a:r>
          </a:p>
          <a:p>
            <a:pPr>
              <a:buClr>
                <a:srgbClr val="000000"/>
              </a:buClr>
              <a:defRPr/>
            </a:pPr>
            <a:r>
              <a:rPr lang="de-DE" altLang="de-DE" sz="1400" b="0" dirty="0">
                <a:solidFill>
                  <a:srgbClr val="000000"/>
                </a:solidFill>
                <a:latin typeface="+mn-lt"/>
              </a:rPr>
              <a:t>Startklar – nimm dein Leben selbst in die Hand</a:t>
            </a:r>
          </a:p>
          <a:p>
            <a:pPr>
              <a:buClr>
                <a:srgbClr val="000000"/>
              </a:buClr>
              <a:defRPr/>
            </a:pPr>
            <a:r>
              <a:rPr lang="de-DE" altLang="de-DE" sz="1400" b="0" dirty="0">
                <a:solidFill>
                  <a:srgbClr val="000000"/>
                </a:solidFill>
                <a:latin typeface="+mn-lt"/>
              </a:rPr>
              <a:t>Abenteuer Zukunft – von der Schule in die Ausbildung</a:t>
            </a:r>
            <a:endParaRPr lang="de-DE" sz="1400" b="0" dirty="0">
              <a:latin typeface="+mn-lt"/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de-DE" altLang="de-DE" sz="12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br>
              <a:rPr lang="de-DE" altLang="de-DE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de-DE" sz="1200" dirty="0"/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90E2185C-DB91-428B-8C5D-45245FD91E03}"/>
              </a:ext>
            </a:extLst>
          </p:cNvPr>
          <p:cNvCxnSpPr>
            <a:cxnSpLocks/>
            <a:stCxn id="4" idx="2"/>
            <a:endCxn id="7" idx="1"/>
          </p:cNvCxnSpPr>
          <p:nvPr/>
        </p:nvCxnSpPr>
        <p:spPr>
          <a:xfrm rot="16200000" flipH="1">
            <a:off x="3851951" y="1234690"/>
            <a:ext cx="594548" cy="9927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39EE6EB9-8649-4568-9401-516B48FA5F45}"/>
              </a:ext>
            </a:extLst>
          </p:cNvPr>
          <p:cNvCxnSpPr>
            <a:cxnSpLocks/>
            <a:stCxn id="7" idx="7"/>
            <a:endCxn id="5" idx="2"/>
          </p:cNvCxnSpPr>
          <p:nvPr/>
        </p:nvCxnSpPr>
        <p:spPr>
          <a:xfrm rot="5400000" flipH="1" flipV="1">
            <a:off x="6697284" y="1201760"/>
            <a:ext cx="811598" cy="8415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2DB31E3D-48F2-411F-AC8D-DC4E0F0106CD}"/>
              </a:ext>
            </a:extLst>
          </p:cNvPr>
          <p:cNvCxnSpPr>
            <a:cxnSpLocks/>
            <a:stCxn id="6" idx="0"/>
            <a:endCxn id="7" idx="3"/>
          </p:cNvCxnSpPr>
          <p:nvPr/>
        </p:nvCxnSpPr>
        <p:spPr>
          <a:xfrm rot="5400000" flipH="1" flipV="1">
            <a:off x="3533187" y="2191528"/>
            <a:ext cx="613677" cy="161116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319EB3EC-8677-46DC-BA96-3D12B75234F3}"/>
              </a:ext>
            </a:extLst>
          </p:cNvPr>
          <p:cNvCxnSpPr>
            <a:cxnSpLocks/>
            <a:stCxn id="8" idx="0"/>
            <a:endCxn id="7" idx="5"/>
          </p:cNvCxnSpPr>
          <p:nvPr/>
        </p:nvCxnSpPr>
        <p:spPr>
          <a:xfrm rot="16200000" flipV="1">
            <a:off x="6879093" y="2493475"/>
            <a:ext cx="1340374" cy="17339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1FA9DDCA-B2C1-4E9A-9B2E-433427DD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03" y="4389726"/>
            <a:ext cx="1652272" cy="10857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98CB92-4870-4D13-AAAF-BC0856F4D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738" y="1245665"/>
            <a:ext cx="1136346" cy="7537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B88C983-ECAF-4D2F-8AAB-D2D2AF71D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539" y="565945"/>
            <a:ext cx="1912278" cy="135944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D34D6FF-3697-4380-9C33-7C0BEA25D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637" y="1622543"/>
            <a:ext cx="1611161" cy="1633156"/>
          </a:xfrm>
          <a:prstGeom prst="rect">
            <a:avLst/>
          </a:prstGeom>
        </p:spPr>
      </p:pic>
      <p:pic>
        <p:nvPicPr>
          <p:cNvPr id="20" name="Grafik 19" descr="Robot">
            <a:extLst>
              <a:ext uri="{FF2B5EF4-FFF2-40B4-BE49-F238E27FC236}">
                <a16:creationId xmlns:a16="http://schemas.microsoft.com/office/drawing/2014/main" id="{D480A0BD-880A-47A7-BB01-99769749D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237" y="5193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6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C5545F-C0EA-47C7-A2C4-21F939E39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71"/>
            <a:ext cx="12192000" cy="48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0043F4-26D2-4BE7-9408-EA94B05BD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38" y="245726"/>
            <a:ext cx="3064964" cy="2192673"/>
          </a:xfrm>
          <a:prstGeom prst="rect">
            <a:avLst/>
          </a:prstGeom>
        </p:spPr>
      </p:pic>
      <p:pic>
        <p:nvPicPr>
          <p:cNvPr id="8" name="Grafik 7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7CEFCE64-790A-4BC9-B8B6-5C9947AB5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49" y="2659117"/>
            <a:ext cx="2480442" cy="2287161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7189AAE-4A9B-4B72-91D4-D9F2DA2DE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5" y="60348"/>
            <a:ext cx="8019392" cy="5425160"/>
          </a:xfrm>
        </p:spPr>
      </p:pic>
    </p:spTree>
    <p:extLst>
      <p:ext uri="{BB962C8B-B14F-4D97-AF65-F5344CB8AC3E}">
        <p14:creationId xmlns:p14="http://schemas.microsoft.com/office/powerpoint/2010/main" val="373165035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Breitbild</PresentationFormat>
  <Paragraphs>118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Wahlpflichtunterricht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Heike Müller</dc:creator>
  <cp:lastModifiedBy>Heike Müller</cp:lastModifiedBy>
  <cp:revision>36</cp:revision>
  <dcterms:created xsi:type="dcterms:W3CDTF">2021-04-27T15:01:35Z</dcterms:created>
  <dcterms:modified xsi:type="dcterms:W3CDTF">2021-05-06T11:07:11Z</dcterms:modified>
</cp:coreProperties>
</file>